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298" r:id="rId3"/>
    <p:sldId id="299" r:id="rId4"/>
    <p:sldId id="267" r:id="rId5"/>
    <p:sldId id="269" r:id="rId6"/>
    <p:sldId id="268" r:id="rId7"/>
    <p:sldId id="270" r:id="rId8"/>
    <p:sldId id="308" r:id="rId9"/>
    <p:sldId id="309" r:id="rId10"/>
    <p:sldId id="272" r:id="rId11"/>
    <p:sldId id="306" r:id="rId12"/>
    <p:sldId id="310" r:id="rId13"/>
    <p:sldId id="307" r:id="rId14"/>
    <p:sldId id="311" r:id="rId15"/>
    <p:sldId id="312" r:id="rId16"/>
    <p:sldId id="313" r:id="rId17"/>
    <p:sldId id="305" r:id="rId18"/>
    <p:sldId id="302" r:id="rId19"/>
    <p:sldId id="273" r:id="rId20"/>
    <p:sldId id="274" r:id="rId21"/>
    <p:sldId id="275" r:id="rId22"/>
    <p:sldId id="276" r:id="rId23"/>
    <p:sldId id="277" r:id="rId24"/>
    <p:sldId id="278" r:id="rId25"/>
    <p:sldId id="279" r:id="rId26"/>
    <p:sldId id="280" r:id="rId27"/>
    <p:sldId id="281" r:id="rId28"/>
    <p:sldId id="300" r:id="rId29"/>
    <p:sldId id="314" r:id="rId30"/>
    <p:sldId id="315" r:id="rId31"/>
    <p:sldId id="284" r:id="rId32"/>
    <p:sldId id="286" r:id="rId33"/>
    <p:sldId id="287" r:id="rId34"/>
    <p:sldId id="288" r:id="rId35"/>
    <p:sldId id="304" r:id="rId36"/>
    <p:sldId id="289" r:id="rId37"/>
    <p:sldId id="290" r:id="rId38"/>
    <p:sldId id="291" r:id="rId39"/>
    <p:sldId id="293" r:id="rId40"/>
    <p:sldId id="294" r:id="rId41"/>
    <p:sldId id="295" r:id="rId42"/>
    <p:sldId id="316" r:id="rId43"/>
    <p:sldId id="296" r:id="rId44"/>
    <p:sldId id="297" r:id="rId45"/>
    <p:sldId id="317" r:id="rId46"/>
    <p:sldId id="319" r:id="rId47"/>
    <p:sldId id="320" r:id="rId48"/>
    <p:sldId id="321" r:id="rId49"/>
    <p:sldId id="326" r:id="rId50"/>
    <p:sldId id="323" r:id="rId51"/>
    <p:sldId id="324" r:id="rId52"/>
    <p:sldId id="327" r:id="rId53"/>
    <p:sldId id="328" r:id="rId54"/>
    <p:sldId id="329" r:id="rId55"/>
    <p:sldId id="318" r:id="rId56"/>
    <p:sldId id="330" r:id="rId57"/>
    <p:sldId id="332" r:id="rId58"/>
    <p:sldId id="333" r:id="rId59"/>
    <p:sldId id="334" r:id="rId60"/>
    <p:sldId id="335" r:id="rId61"/>
    <p:sldId id="336" r:id="rId62"/>
    <p:sldId id="337" r:id="rId63"/>
    <p:sldId id="338" r:id="rId64"/>
    <p:sldId id="339"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02"/>
    <p:restoredTop sz="92073"/>
  </p:normalViewPr>
  <p:slideViewPr>
    <p:cSldViewPr snapToGrid="0" snapToObjects="1">
      <p:cViewPr varScale="1">
        <p:scale>
          <a:sx n="75" d="100"/>
          <a:sy n="75" d="100"/>
        </p:scale>
        <p:origin x="184" y="1096"/>
      </p:cViewPr>
      <p:guideLst>
        <p:guide orient="horz" pos="2160"/>
        <p:guide pos="2880"/>
      </p:guideLst>
    </p:cSldViewPr>
  </p:slideViewPr>
  <p:notesTextViewPr>
    <p:cViewPr>
      <p:scale>
        <a:sx n="100" d="100"/>
        <a:sy n="100" d="100"/>
      </p:scale>
      <p:origin x="0" y="-256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49737C-EF6B-4242-9883-842AAD274F8D}" type="datetimeFigureOut">
              <a:rPr lang="en-US" smtClean="0"/>
              <a:t>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5A7C02-66D2-1741-9413-DD74DCAF5E36}" type="slidenum">
              <a:rPr lang="en-US" smtClean="0"/>
              <a:t>‹#›</a:t>
            </a:fld>
            <a:endParaRPr lang="en-US"/>
          </a:p>
        </p:txBody>
      </p:sp>
    </p:spTree>
    <p:extLst>
      <p:ext uri="{BB962C8B-B14F-4D97-AF65-F5344CB8AC3E}">
        <p14:creationId xmlns:p14="http://schemas.microsoft.com/office/powerpoint/2010/main" val="5094503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169</a:t>
            </a:r>
            <a:r>
              <a:rPr lang="en-US" baseline="0" dirty="0"/>
              <a:t> </a:t>
            </a:r>
            <a:r>
              <a:rPr lang="en-US" baseline="0" dirty="0" err="1"/>
              <a:t>listes</a:t>
            </a:r>
            <a:r>
              <a:rPr lang="en-US" baseline="0" dirty="0"/>
              <a:t> de 14 </a:t>
            </a:r>
            <a:r>
              <a:rPr lang="en-US" baseline="0" dirty="0" err="1"/>
              <a:t>syllabes</a:t>
            </a:r>
            <a:endParaRPr lang="en-US" dirty="0"/>
          </a:p>
        </p:txBody>
      </p:sp>
      <p:sp>
        <p:nvSpPr>
          <p:cNvPr id="4" name="Slide Number Placeholder 3"/>
          <p:cNvSpPr>
            <a:spLocks noGrp="1"/>
          </p:cNvSpPr>
          <p:nvPr>
            <p:ph type="sldNum" sz="quarter" idx="10"/>
          </p:nvPr>
        </p:nvSpPr>
        <p:spPr/>
        <p:txBody>
          <a:bodyPr/>
          <a:lstStyle/>
          <a:p>
            <a:fld id="{915A7C02-66D2-1741-9413-DD74DCAF5E36}" type="slidenum">
              <a:rPr lang="en-US" smtClean="0"/>
              <a:t>4</a:t>
            </a:fld>
            <a:endParaRPr lang="en-US"/>
          </a:p>
        </p:txBody>
      </p:sp>
    </p:spTree>
    <p:extLst>
      <p:ext uri="{BB962C8B-B14F-4D97-AF65-F5344CB8AC3E}">
        <p14:creationId xmlns:p14="http://schemas.microsoft.com/office/powerpoint/2010/main" val="7293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could an individual control forgetting? There is several hypothesis: you could impair encoding; you could suppress retrieval, either by avoiding pertinent retrieval cues or maybe by not allowing those cues to trigger the relevant memory, a form of retrieval suppression. Let’s examine each of this hypothesis one by one.</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method called item-method directed forgetting. The subject is presented with a list of item that he will have to recall later but after some item, he is given an instruction to forget it as he will not be tested on it later. This simple manipulation (forget about it) has an impact on remembering. Figure 5 shows data from one of the may study using this method (only look at the item method line). It shows the decrease in recall for the to-forget items relative to the not-to-forget items for different types of materials (pictures, images, words). There is a clear effect of the manipulation.</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5A7C02-66D2-1741-9413-DD74DCAF5E36}" type="slidenum">
              <a:rPr lang="en-US" smtClean="0"/>
              <a:t>49</a:t>
            </a:fld>
            <a:endParaRPr lang="en-US"/>
          </a:p>
        </p:txBody>
      </p:sp>
    </p:spTree>
    <p:extLst>
      <p:ext uri="{BB962C8B-B14F-4D97-AF65-F5344CB8AC3E}">
        <p14:creationId xmlns:p14="http://schemas.microsoft.com/office/powerpoint/2010/main" val="390188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it seems that the impact is on encoding, not on retrieval. The criteria used by this research is that if an effect remains the same in free recall and in recognition, the impacted process is encoding while if the effect disappears in a recognition procedure, than the information must have been encoded even though it is available for retrieval. The former is the case for item-method directed forgetting. This perfectly illustrated by a study by </a:t>
            </a:r>
            <a:r>
              <a:rPr lang="en-US" sz="1200" kern="1200" dirty="0" err="1">
                <a:solidFill>
                  <a:schemeClr val="tx1"/>
                </a:solidFill>
                <a:effectLst/>
                <a:latin typeface="+mn-lt"/>
                <a:ea typeface="+mn-ea"/>
                <a:cs typeface="+mn-cs"/>
              </a:rPr>
              <a:t>Basden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Basden</a:t>
            </a:r>
            <a:r>
              <a:rPr lang="en-US" sz="1200" kern="1200" dirty="0">
                <a:solidFill>
                  <a:schemeClr val="tx1"/>
                </a:solidFill>
                <a:effectLst/>
                <a:latin typeface="+mn-lt"/>
                <a:ea typeface="+mn-ea"/>
                <a:cs typeface="+mn-cs"/>
              </a:rPr>
              <a:t>, &amp; Gargano (1993) shown in Figure 5: as can be seen, the recall of the item marked to be forgotten is equally impaired both in a paired associate task and in a recognition task. </a:t>
            </a:r>
            <a:endParaRPr lang="fr-FR" sz="1200" kern="1200" dirty="0">
              <a:solidFill>
                <a:schemeClr val="tx1"/>
              </a:solidFill>
              <a:effectLst/>
              <a:latin typeface="+mn-lt"/>
              <a:ea typeface="+mn-ea"/>
              <a:cs typeface="+mn-cs"/>
            </a:endParaRPr>
          </a:p>
          <a:p>
            <a:endParaRPr lang="fr-FR" dirty="0"/>
          </a:p>
          <a:p>
            <a:endParaRPr lang="fr-FR" dirty="0"/>
          </a:p>
        </p:txBody>
      </p:sp>
      <p:sp>
        <p:nvSpPr>
          <p:cNvPr id="4" name="Slide Number Placeholder 3"/>
          <p:cNvSpPr>
            <a:spLocks noGrp="1"/>
          </p:cNvSpPr>
          <p:nvPr>
            <p:ph type="sldNum" sz="quarter" idx="5"/>
          </p:nvPr>
        </p:nvSpPr>
        <p:spPr/>
        <p:txBody>
          <a:bodyPr/>
          <a:lstStyle/>
          <a:p>
            <a:fld id="{915A7C02-66D2-1741-9413-DD74DCAF5E36}" type="slidenum">
              <a:rPr lang="en-US" smtClean="0"/>
              <a:t>50</a:t>
            </a:fld>
            <a:endParaRPr lang="en-US"/>
          </a:p>
        </p:txBody>
      </p:sp>
    </p:spTree>
    <p:extLst>
      <p:ext uri="{BB962C8B-B14F-4D97-AF65-F5344CB8AC3E}">
        <p14:creationId xmlns:p14="http://schemas.microsoft.com/office/powerpoint/2010/main" val="207345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Directed forgetting in this case could hence be due to the fact that the individual stops encoding once the to-be forgotten instruction is given, for instance, by stopping elaborative rehearsal. But recently, some researchers have entertained the possibility of an active “encoding suppression” process: encoding would not simply be stopped but actively inhibited. The idea is derived from results such as those by Fawcett &amp; Taylor (2008). Data from one of their study is shown in Figure 6. It is a classic item-based directed forgetting paradigm but with a double-task added on top of it: an asterisk appearing on the screen after the remember/forget instruction indicated to the participants that they had to press button as fast as possible. The reaction time to press the button was recorded and used a criterion for attentional resources dedicated elsewhere. As can be seen, the reaction time was longer after the forget instruction. They interpreted this result as the fact that attentional </a:t>
            </a:r>
            <a:r>
              <a:rPr lang="en-US" sz="1200" kern="1200" dirty="0" err="1">
                <a:solidFill>
                  <a:schemeClr val="tx1"/>
                </a:solidFill>
                <a:effectLst/>
                <a:latin typeface="+mn-lt"/>
                <a:ea typeface="+mn-ea"/>
                <a:cs typeface="+mn-cs"/>
              </a:rPr>
              <a:t>ressources</a:t>
            </a:r>
            <a:r>
              <a:rPr lang="en-US" sz="1200" kern="1200" dirty="0">
                <a:solidFill>
                  <a:schemeClr val="tx1"/>
                </a:solidFill>
                <a:effectLst/>
                <a:latin typeface="+mn-lt"/>
                <a:ea typeface="+mn-ea"/>
                <a:cs typeface="+mn-cs"/>
              </a:rPr>
              <a:t> were used to suppressing encoding.  Consistent with this interpretation, recent fMRI study (for instance, </a:t>
            </a:r>
            <a:r>
              <a:rPr lang="en-US" sz="1200" kern="1200" dirty="0" err="1">
                <a:solidFill>
                  <a:schemeClr val="tx1"/>
                </a:solidFill>
                <a:effectLst/>
                <a:latin typeface="+mn-lt"/>
                <a:ea typeface="+mn-ea"/>
                <a:cs typeface="+mn-cs"/>
              </a:rPr>
              <a:t>Rizio</a:t>
            </a:r>
            <a:r>
              <a:rPr lang="en-US" sz="1200" kern="1200" dirty="0">
                <a:solidFill>
                  <a:schemeClr val="tx1"/>
                </a:solidFill>
                <a:effectLst/>
                <a:latin typeface="+mn-lt"/>
                <a:ea typeface="+mn-ea"/>
                <a:cs typeface="+mn-cs"/>
              </a:rPr>
              <a:t> &amp; Dennis, 2013) have shown that areas associated with cognitive control (in the prefrontal cortex) are more activated in instances of successful intentional forgetting than in cases of successful intentional remembering (Figure 7).</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915A7C02-66D2-1741-9413-DD74DCAF5E36}" type="slidenum">
              <a:rPr lang="en-US" smtClean="0"/>
              <a:t>51</a:t>
            </a:fld>
            <a:endParaRPr lang="en-US"/>
          </a:p>
        </p:txBody>
      </p:sp>
    </p:spTree>
    <p:extLst>
      <p:ext uri="{BB962C8B-B14F-4D97-AF65-F5344CB8AC3E}">
        <p14:creationId xmlns:p14="http://schemas.microsoft.com/office/powerpoint/2010/main" val="2766271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variant of the item-based directed forgetting method is the list-based directed forgetting one. In this case, the participants is told to learn items from two lists but then he is told that he will only be tested on one. This is a trick: he is then asked to recall items from both lists. As Figure 5 shows (from the same study by </a:t>
            </a:r>
            <a:r>
              <a:rPr lang="en-US" sz="1200" kern="1200" dirty="0" err="1">
                <a:solidFill>
                  <a:schemeClr val="tx1"/>
                </a:solidFill>
                <a:effectLst/>
                <a:latin typeface="+mn-lt"/>
                <a:ea typeface="+mn-ea"/>
                <a:cs typeface="+mn-cs"/>
              </a:rPr>
              <a:t>Basden</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Basden</a:t>
            </a:r>
            <a:r>
              <a:rPr lang="en-US" sz="1200" kern="1200" dirty="0">
                <a:solidFill>
                  <a:schemeClr val="tx1"/>
                </a:solidFill>
                <a:effectLst/>
                <a:latin typeface="+mn-lt"/>
                <a:ea typeface="+mn-ea"/>
                <a:cs typeface="+mn-cs"/>
              </a:rPr>
              <a:t>, 1996 we already studied), this method indeed produces selective forgetting of the list the participant was told not to remember. Compared to the item-based version of the task, we are sure that the level of encoding was similar for both lists so that any subsequent deficit in remembering is </a:t>
            </a:r>
            <a:r>
              <a:rPr lang="en-US" sz="1200" kern="1200" dirty="0" err="1">
                <a:solidFill>
                  <a:schemeClr val="tx1"/>
                </a:solidFill>
                <a:effectLst/>
                <a:latin typeface="+mn-lt"/>
                <a:ea typeface="+mn-ea"/>
                <a:cs typeface="+mn-cs"/>
              </a:rPr>
              <a:t>necessarilty</a:t>
            </a:r>
            <a:r>
              <a:rPr lang="en-US" sz="1200" kern="1200" dirty="0">
                <a:solidFill>
                  <a:schemeClr val="tx1"/>
                </a:solidFill>
                <a:effectLst/>
                <a:latin typeface="+mn-lt"/>
                <a:ea typeface="+mn-ea"/>
                <a:cs typeface="+mn-cs"/>
              </a:rPr>
              <a:t> a consequence of retrieval. Indeed, as shown in Figure 5, the deficit in remembering items from the to be-forgotten list disappears in a recognition test. </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915A7C02-66D2-1741-9413-DD74DCAF5E36}" type="slidenum">
              <a:rPr lang="en-US" smtClean="0"/>
              <a:t>52</a:t>
            </a:fld>
            <a:endParaRPr lang="en-US"/>
          </a:p>
        </p:txBody>
      </p:sp>
    </p:spTree>
    <p:extLst>
      <p:ext uri="{BB962C8B-B14F-4D97-AF65-F5344CB8AC3E}">
        <p14:creationId xmlns:p14="http://schemas.microsoft.com/office/powerpoint/2010/main" val="3681698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there’s more: items from the to-be forgotten list are not only not as well remembered, there also interferes less with things that needs to be remembered. Figure 8, for instance, show some classic results from a study by </a:t>
            </a:r>
            <a:r>
              <a:rPr lang="en-US" sz="1200" kern="1200" dirty="0" err="1">
                <a:solidFill>
                  <a:schemeClr val="tx1"/>
                </a:solidFill>
                <a:effectLst/>
                <a:latin typeface="+mn-lt"/>
                <a:ea typeface="+mn-ea"/>
                <a:cs typeface="+mn-cs"/>
              </a:rPr>
              <a:t>Geiselman</a:t>
            </a:r>
            <a:r>
              <a:rPr lang="en-US" sz="1200" kern="1200" dirty="0">
                <a:solidFill>
                  <a:schemeClr val="tx1"/>
                </a:solidFill>
                <a:effectLst/>
                <a:latin typeface="+mn-lt"/>
                <a:ea typeface="+mn-ea"/>
                <a:cs typeface="+mn-cs"/>
              </a:rPr>
              <a:t> et al. (1983). It used a classic list-based directed forgetting paradigm. Focus on the “</a:t>
            </a:r>
            <a:r>
              <a:rPr lang="en-US" sz="1200" kern="1200" dirty="0" err="1">
                <a:solidFill>
                  <a:schemeClr val="tx1"/>
                </a:solidFill>
                <a:effectLst/>
                <a:latin typeface="+mn-lt"/>
                <a:ea typeface="+mn-ea"/>
                <a:cs typeface="+mn-cs"/>
              </a:rPr>
              <a:t>Learn”condition</a:t>
            </a:r>
            <a:r>
              <a:rPr lang="en-US" sz="1200" kern="1200" dirty="0">
                <a:solidFill>
                  <a:schemeClr val="tx1"/>
                </a:solidFill>
                <a:effectLst/>
                <a:latin typeface="+mn-lt"/>
                <a:ea typeface="+mn-ea"/>
                <a:cs typeface="+mn-cs"/>
              </a:rPr>
              <a:t> first. As can be seen, the instruction to forget had an impact on the recall of the first list but also on the second list! Basically, when participants were asked to forget the first list, that list was less able to interfere with the second list. But its influence can still be felt as illustrated by a subsequent study by Bjork &amp; Bjork (2003). </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915A7C02-66D2-1741-9413-DD74DCAF5E36}" type="slidenum">
              <a:rPr lang="en-US" smtClean="0"/>
              <a:t>53</a:t>
            </a:fld>
            <a:endParaRPr lang="en-US"/>
          </a:p>
        </p:txBody>
      </p:sp>
    </p:spTree>
    <p:extLst>
      <p:ext uri="{BB962C8B-B14F-4D97-AF65-F5344CB8AC3E}">
        <p14:creationId xmlns:p14="http://schemas.microsoft.com/office/powerpoint/2010/main" val="244796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study by Joslyn &amp; Oakes (2005) illustrates that this kind of effect can also be obtained with more natural materials. Students were involved in a study in which they had to record for 2 weeks 10 events in their life in a diary. At the end of the first week, students in the forget group were told to forget about what they had recorded as they would not be tested on it (the material would be use for another study) while the remember group were told to continue recording the events (this is the intentional condition depicted above. I won’t talk about the incidental condition as I’m not convinced by the manipulation). Then after two weeks, the participants were tested on all the events. As can be seen, the two groups do not differ for the event of the second week but differ for the ones of the first week (note: the demonstration would have been more efficient if this had been counterbalanced). Interestingly, the emotional valence of the memory of the intensity of the event do not have an impact on the effect.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kind of effect has been explained either by an active inhibition of the forgotten item induced by the to-forget instruction (retrieval inhibition hypothesis) or by the fact that the to-forget instruction induce a “context shift” by creating two different context (one linked to the remember instruction, the other to the not remember instruction) with the “remember” instruction at test specifically activating the “remember” context. The experimental arguments in favor of one hypothesis or the other are, in my opinion, utterly unconvincing. The only thing that can be said is that change in context is one method that people often use explicitly to avoid retrieving some memories. The goal is obviously to avoid being confronted to retrieval cues that would trigger the automatic recovery of unwanted memories. On the other hand, other experimental works bring strong support for the existence of an active retrieval suppression process, similar to the one suspected to play a role in retrieval-induced forgetting.</a:t>
            </a:r>
            <a:endParaRPr lang="fr-FR"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915A7C02-66D2-1741-9413-DD74DCAF5E36}" type="slidenum">
              <a:rPr lang="en-US" smtClean="0"/>
              <a:t>55</a:t>
            </a:fld>
            <a:endParaRPr lang="en-US"/>
          </a:p>
        </p:txBody>
      </p:sp>
    </p:spTree>
    <p:extLst>
      <p:ext uri="{BB962C8B-B14F-4D97-AF65-F5344CB8AC3E}">
        <p14:creationId xmlns:p14="http://schemas.microsoft.com/office/powerpoint/2010/main" val="282335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14000</a:t>
            </a:r>
            <a:r>
              <a:rPr lang="en-US" baseline="0" dirty="0"/>
              <a:t> participants over internet</a:t>
            </a:r>
            <a:endParaRPr lang="en-US" dirty="0"/>
          </a:p>
        </p:txBody>
      </p:sp>
      <p:sp>
        <p:nvSpPr>
          <p:cNvPr id="4" name="Slide Number Placeholder 3"/>
          <p:cNvSpPr>
            <a:spLocks noGrp="1"/>
          </p:cNvSpPr>
          <p:nvPr>
            <p:ph type="sldNum" sz="quarter" idx="10"/>
          </p:nvPr>
        </p:nvSpPr>
        <p:spPr/>
        <p:txBody>
          <a:bodyPr/>
          <a:lstStyle/>
          <a:p>
            <a:fld id="{915A7C02-66D2-1741-9413-DD74DCAF5E36}" type="slidenum">
              <a:rPr lang="en-US" smtClean="0"/>
              <a:t>6</a:t>
            </a:fld>
            <a:endParaRPr lang="en-US"/>
          </a:p>
        </p:txBody>
      </p:sp>
    </p:spTree>
    <p:extLst>
      <p:ext uri="{BB962C8B-B14F-4D97-AF65-F5344CB8AC3E}">
        <p14:creationId xmlns:p14="http://schemas.microsoft.com/office/powerpoint/2010/main" val="2041535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Jost’s</a:t>
            </a:r>
            <a:r>
              <a:rPr lang="en-US" dirty="0"/>
              <a:t> law exponential forgetting</a:t>
            </a:r>
          </a:p>
        </p:txBody>
      </p:sp>
      <p:sp>
        <p:nvSpPr>
          <p:cNvPr id="4" name="Slide Number Placeholder 3"/>
          <p:cNvSpPr>
            <a:spLocks noGrp="1"/>
          </p:cNvSpPr>
          <p:nvPr>
            <p:ph type="sldNum" sz="quarter" idx="10"/>
          </p:nvPr>
        </p:nvSpPr>
        <p:spPr/>
        <p:txBody>
          <a:bodyPr/>
          <a:lstStyle/>
          <a:p>
            <a:fld id="{915A7C02-66D2-1741-9413-DD74DCAF5E36}" type="slidenum">
              <a:rPr lang="en-US" smtClean="0"/>
              <a:t>10</a:t>
            </a:fld>
            <a:endParaRPr lang="en-US"/>
          </a:p>
        </p:txBody>
      </p:sp>
    </p:spTree>
    <p:extLst>
      <p:ext uri="{BB962C8B-B14F-4D97-AF65-F5344CB8AC3E}">
        <p14:creationId xmlns:p14="http://schemas.microsoft.com/office/powerpoint/2010/main" val="64747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Retrieval specificity</a:t>
            </a:r>
            <a:r>
              <a:rPr lang="en-US" baseline="0" dirty="0"/>
              <a:t>: </a:t>
            </a:r>
            <a:r>
              <a:rPr lang="en-US" dirty="0"/>
              <a:t>Simply</a:t>
            </a:r>
            <a:r>
              <a:rPr lang="en-US" baseline="0" dirty="0"/>
              <a:t> studying the material is not sufficient to trigger RIF despite the fact that it strengthens the event restudied (not an interference effect)</a:t>
            </a:r>
          </a:p>
          <a:p>
            <a:endParaRPr lang="en-US" dirty="0"/>
          </a:p>
        </p:txBody>
      </p:sp>
      <p:sp>
        <p:nvSpPr>
          <p:cNvPr id="4" name="Slide Number Placeholder 3"/>
          <p:cNvSpPr>
            <a:spLocks noGrp="1"/>
          </p:cNvSpPr>
          <p:nvPr>
            <p:ph type="sldNum" sz="quarter" idx="10"/>
          </p:nvPr>
        </p:nvSpPr>
        <p:spPr/>
        <p:txBody>
          <a:bodyPr/>
          <a:lstStyle/>
          <a:p>
            <a:fld id="{915A7C02-66D2-1741-9413-DD74DCAF5E36}" type="slidenum">
              <a:rPr lang="en-US" smtClean="0"/>
              <a:t>38</a:t>
            </a:fld>
            <a:endParaRPr lang="en-US"/>
          </a:p>
        </p:txBody>
      </p:sp>
    </p:spTree>
    <p:extLst>
      <p:ext uri="{BB962C8B-B14F-4D97-AF65-F5344CB8AC3E}">
        <p14:creationId xmlns:p14="http://schemas.microsoft.com/office/powerpoint/2010/main" val="1153261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Anderson</a:t>
            </a:r>
            <a:r>
              <a:rPr lang="en-US" baseline="0" dirty="0"/>
              <a:t> et al (1994) Phase 2 of RIF paradigm used probes not belonging to the studied material. It still lead to RIF</a:t>
            </a:r>
            <a:endParaRPr lang="en-US" dirty="0"/>
          </a:p>
        </p:txBody>
      </p:sp>
      <p:sp>
        <p:nvSpPr>
          <p:cNvPr id="4" name="Slide Number Placeholder 3"/>
          <p:cNvSpPr>
            <a:spLocks noGrp="1"/>
          </p:cNvSpPr>
          <p:nvPr>
            <p:ph type="sldNum" sz="quarter" idx="10"/>
          </p:nvPr>
        </p:nvSpPr>
        <p:spPr/>
        <p:txBody>
          <a:bodyPr/>
          <a:lstStyle/>
          <a:p>
            <a:fld id="{915A7C02-66D2-1741-9413-DD74DCAF5E36}" type="slidenum">
              <a:rPr lang="en-US" smtClean="0"/>
              <a:t>39</a:t>
            </a:fld>
            <a:endParaRPr lang="en-US"/>
          </a:p>
        </p:txBody>
      </p:sp>
    </p:spTree>
    <p:extLst>
      <p:ext uri="{BB962C8B-B14F-4D97-AF65-F5344CB8AC3E}">
        <p14:creationId xmlns:p14="http://schemas.microsoft.com/office/powerpoint/2010/main" val="401473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Reduced</a:t>
            </a:r>
            <a:r>
              <a:rPr lang="en-US" baseline="0" dirty="0"/>
              <a:t> RIF in </a:t>
            </a:r>
            <a:endParaRPr lang="en-US" dirty="0"/>
          </a:p>
        </p:txBody>
      </p:sp>
      <p:sp>
        <p:nvSpPr>
          <p:cNvPr id="4" name="Slide Number Placeholder 3"/>
          <p:cNvSpPr>
            <a:spLocks noGrp="1"/>
          </p:cNvSpPr>
          <p:nvPr>
            <p:ph type="sldNum" sz="quarter" idx="10"/>
          </p:nvPr>
        </p:nvSpPr>
        <p:spPr/>
        <p:txBody>
          <a:bodyPr/>
          <a:lstStyle/>
          <a:p>
            <a:fld id="{915A7C02-66D2-1741-9413-DD74DCAF5E36}" type="slidenum">
              <a:rPr lang="en-US" smtClean="0"/>
              <a:t>41</a:t>
            </a:fld>
            <a:endParaRPr lang="en-US"/>
          </a:p>
        </p:txBody>
      </p:sp>
    </p:spTree>
    <p:extLst>
      <p:ext uri="{BB962C8B-B14F-4D97-AF65-F5344CB8AC3E}">
        <p14:creationId xmlns:p14="http://schemas.microsoft.com/office/powerpoint/2010/main" val="180441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research by Diener et al. (2018) based on a sample of more 1 million individuals from 166 nations found that a majority of people (74%) reported more positive feeling yesterday than negative ones (only 47% found that their life fulfilling). Many other studies have found that people remember mostly pleasant events. For instance, </a:t>
            </a:r>
            <a:r>
              <a:rPr lang="en-US" sz="1200" kern="1200" dirty="0" err="1">
                <a:solidFill>
                  <a:schemeClr val="tx1"/>
                </a:solidFill>
                <a:effectLst/>
                <a:latin typeface="+mn-lt"/>
                <a:ea typeface="+mn-ea"/>
                <a:cs typeface="+mn-cs"/>
              </a:rPr>
              <a:t>Bernstsen</a:t>
            </a:r>
            <a:r>
              <a:rPr lang="en-US" sz="1200" kern="1200" dirty="0">
                <a:solidFill>
                  <a:schemeClr val="tx1"/>
                </a:solidFill>
                <a:effectLst/>
                <a:latin typeface="+mn-lt"/>
                <a:ea typeface="+mn-ea"/>
                <a:cs typeface="+mn-cs"/>
              </a:rPr>
              <a:t> (1996) asked participants to write spontaneous memory in a diary over a long period of time. One of the results of this study, shown in Figure 1 is that most of those spontaneously occurring memory were positive (49%) vs. 32% neutral and barely 19% aversive.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915A7C02-66D2-1741-9413-DD74DCAF5E36}" type="slidenum">
              <a:rPr lang="en-US" smtClean="0"/>
              <a:t>45</a:t>
            </a:fld>
            <a:endParaRPr lang="en-US"/>
          </a:p>
        </p:txBody>
      </p:sp>
    </p:spTree>
    <p:extLst>
      <p:ext uri="{BB962C8B-B14F-4D97-AF65-F5344CB8AC3E}">
        <p14:creationId xmlns:p14="http://schemas.microsoft.com/office/powerpoint/2010/main" val="1007169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this is just because most events in a person life are happy. Or maybe there is a bias to remember the past through rose-</a:t>
            </a:r>
            <a:r>
              <a:rPr lang="en-US" sz="1200" kern="1200" dirty="0" err="1">
                <a:solidFill>
                  <a:schemeClr val="tx1"/>
                </a:solidFill>
                <a:effectLst/>
                <a:latin typeface="+mn-lt"/>
                <a:ea typeface="+mn-ea"/>
                <a:cs typeface="+mn-cs"/>
              </a:rPr>
              <a:t>tintered</a:t>
            </a:r>
            <a:r>
              <a:rPr lang="en-US" sz="1200" kern="1200" dirty="0">
                <a:solidFill>
                  <a:schemeClr val="tx1"/>
                </a:solidFill>
                <a:effectLst/>
                <a:latin typeface="+mn-lt"/>
                <a:ea typeface="+mn-ea"/>
                <a:cs typeface="+mn-cs"/>
              </a:rPr>
              <a:t> glasses and to selectively retrieve positive events. Typical of these results is a study by Charles et a. (2003) in which participants were shown 32 scenes whose emotional valence varied (positive, neutral, negative). They were then asked to remember as many as possible. As shown in Figure 2, emotional picture were better remembered than neutral ones but, as participants got older, they selectively remembered the positive events better. A subsequent recognition test show that these results is due to a selective retrieval of the positive memories as otherwise, the emotional valence had no impact on the rate of recognition. </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915A7C02-66D2-1741-9413-DD74DCAF5E36}" type="slidenum">
              <a:rPr lang="en-US" smtClean="0"/>
              <a:t>46</a:t>
            </a:fld>
            <a:endParaRPr lang="en-US"/>
          </a:p>
        </p:txBody>
      </p:sp>
    </p:spTree>
    <p:extLst>
      <p:ext uri="{BB962C8B-B14F-4D97-AF65-F5344CB8AC3E}">
        <p14:creationId xmlns:p14="http://schemas.microsoft.com/office/powerpoint/2010/main" val="381896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explains this effect? Maybe positive events are rehearsed more often and that would explain the effect though data from the study by </a:t>
            </a:r>
            <a:r>
              <a:rPr lang="en-US" sz="1200" kern="1200" dirty="0" err="1">
                <a:solidFill>
                  <a:schemeClr val="tx1"/>
                </a:solidFill>
                <a:effectLst/>
                <a:latin typeface="+mn-lt"/>
                <a:ea typeface="+mn-ea"/>
                <a:cs typeface="+mn-cs"/>
              </a:rPr>
              <a:t>Bernsten</a:t>
            </a:r>
            <a:r>
              <a:rPr lang="en-US" sz="1200" kern="1200" dirty="0">
                <a:solidFill>
                  <a:schemeClr val="tx1"/>
                </a:solidFill>
                <a:effectLst/>
                <a:latin typeface="+mn-lt"/>
                <a:ea typeface="+mn-ea"/>
                <a:cs typeface="+mn-cs"/>
              </a:rPr>
              <a:t> showed that emotional memories were more often rehearsed than neutral ones, no matter their valence. Maybe positive memories are more richly integrated with other memories, leading to a better retrieval as they are many more paths through the memory network leading to them. Or maybe there are processes actively inhibiting the retrieval of unpleasant memories, because of the emotional impact they could have on the individual. The study by </a:t>
            </a:r>
            <a:r>
              <a:rPr lang="en-US" sz="1200" kern="1200" dirty="0" err="1">
                <a:solidFill>
                  <a:schemeClr val="tx1"/>
                </a:solidFill>
                <a:effectLst/>
                <a:latin typeface="+mn-lt"/>
                <a:ea typeface="+mn-ea"/>
                <a:cs typeface="+mn-cs"/>
              </a:rPr>
              <a:t>Bernsten</a:t>
            </a:r>
            <a:r>
              <a:rPr lang="en-US" sz="1200" kern="1200" dirty="0">
                <a:solidFill>
                  <a:schemeClr val="tx1"/>
                </a:solidFill>
                <a:effectLst/>
                <a:latin typeface="+mn-lt"/>
                <a:ea typeface="+mn-ea"/>
                <a:cs typeface="+mn-cs"/>
              </a:rPr>
              <a:t> showed, for instance, that the valence of a retrieved memory had an impact of the mood of the individual. For instance, in a study by Sedikides &amp; Green (2000), participants passed a “</a:t>
            </a:r>
            <a:r>
              <a:rPr lang="en-US" sz="1200" kern="1200" dirty="0" err="1">
                <a:solidFill>
                  <a:schemeClr val="tx1"/>
                </a:solidFill>
                <a:effectLst/>
                <a:latin typeface="+mn-lt"/>
                <a:ea typeface="+mn-ea"/>
                <a:cs typeface="+mn-cs"/>
              </a:rPr>
              <a:t>personaility</a:t>
            </a:r>
            <a:r>
              <a:rPr lang="en-US" sz="1200" kern="1200" dirty="0">
                <a:solidFill>
                  <a:schemeClr val="tx1"/>
                </a:solidFill>
                <a:effectLst/>
                <a:latin typeface="+mn-lt"/>
                <a:ea typeface="+mn-ea"/>
                <a:cs typeface="+mn-cs"/>
              </a:rPr>
              <a:t> test” which then allowed to predict their behavior (of course, there was no test and the prediction were the same for all participants). Some of these behavior were </a:t>
            </a:r>
            <a:r>
              <a:rPr lang="en-US" sz="1200" kern="1200" dirty="0" err="1">
                <a:solidFill>
                  <a:schemeClr val="tx1"/>
                </a:solidFill>
                <a:effectLst/>
                <a:latin typeface="+mn-lt"/>
                <a:ea typeface="+mn-ea"/>
                <a:cs typeface="+mn-cs"/>
              </a:rPr>
              <a:t>whatthe</a:t>
            </a:r>
            <a:r>
              <a:rPr lang="en-US" sz="1200" kern="1200" dirty="0">
                <a:solidFill>
                  <a:schemeClr val="tx1"/>
                </a:solidFill>
                <a:effectLst/>
                <a:latin typeface="+mn-lt"/>
                <a:ea typeface="+mn-ea"/>
                <a:cs typeface="+mn-cs"/>
              </a:rPr>
              <a:t> authors called “central” behavior, which are strongly revealing of one’s personality (“You would make fun of others because of their look”) and others which were peripheral. The behavior were either good or bad. After a distraction task, they were then asked to recall as many behavior predicted as possible. The recall information was compared to a control condition where the behavior were predicted of someone else. As Figure 3 shows, there is a bias toward a better remembering of the positive prediction when they were about key personality trait. The authors interpretation is that this bias reflects a protection mechanism which allows an individual to keep a positive image of himself by selectively remembering only positive information about himself. This process, when brought to its extreme, could explain cases of psychogenic amnesia or repression of traumatic memories such as childhood trauma which Freud had claimed to observe in his patients. This chapter is devoted to that question. </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915A7C02-66D2-1741-9413-DD74DCAF5E36}" type="slidenum">
              <a:rPr lang="en-US" smtClean="0"/>
              <a:t>47</a:t>
            </a:fld>
            <a:endParaRPr lang="en-US"/>
          </a:p>
        </p:txBody>
      </p:sp>
    </p:spTree>
    <p:extLst>
      <p:ext uri="{BB962C8B-B14F-4D97-AF65-F5344CB8AC3E}">
        <p14:creationId xmlns:p14="http://schemas.microsoft.com/office/powerpoint/2010/main" val="372271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pt-PT"/>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Click to edit Master subtitle style</a:t>
            </a:r>
            <a:endParaRPr lang="en-US"/>
          </a:p>
        </p:txBody>
      </p:sp>
      <p:sp>
        <p:nvSpPr>
          <p:cNvPr id="4" name="Date Placeholder 3"/>
          <p:cNvSpPr>
            <a:spLocks noGrp="1"/>
          </p:cNvSpPr>
          <p:nvPr>
            <p:ph type="dt" sz="half" idx="10"/>
          </p:nvPr>
        </p:nvSpPr>
        <p:spPr/>
        <p:txBody>
          <a:bodyPr/>
          <a:lstStyle/>
          <a:p>
            <a:fld id="{09DDB8E6-DAC1-A143-B84B-5CB858B5469B}"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3897004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10"/>
          </p:nvPr>
        </p:nvSpPr>
        <p:spPr/>
        <p:txBody>
          <a:bodyPr/>
          <a:lstStyle/>
          <a:p>
            <a:fld id="{09DDB8E6-DAC1-A143-B84B-5CB858B5469B}"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345217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t-PT"/>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10"/>
          </p:nvPr>
        </p:nvSpPr>
        <p:spPr/>
        <p:txBody>
          <a:bodyPr/>
          <a:lstStyle/>
          <a:p>
            <a:fld id="{09DDB8E6-DAC1-A143-B84B-5CB858B5469B}"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428263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idx="1"/>
          </p:nvPr>
        </p:nvSpPr>
        <p:spPr/>
        <p:txBody>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10"/>
          </p:nvPr>
        </p:nvSpPr>
        <p:spPr/>
        <p:txBody>
          <a:bodyPr/>
          <a:lstStyle/>
          <a:p>
            <a:fld id="{09DDB8E6-DAC1-A143-B84B-5CB858B5469B}"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4000691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pt-PT"/>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Click to edit Master text styles</a:t>
            </a:r>
          </a:p>
        </p:txBody>
      </p:sp>
      <p:sp>
        <p:nvSpPr>
          <p:cNvPr id="4" name="Date Placeholder 3"/>
          <p:cNvSpPr>
            <a:spLocks noGrp="1"/>
          </p:cNvSpPr>
          <p:nvPr>
            <p:ph type="dt" sz="half" idx="10"/>
          </p:nvPr>
        </p:nvSpPr>
        <p:spPr/>
        <p:txBody>
          <a:bodyPr/>
          <a:lstStyle/>
          <a:p>
            <a:fld id="{09DDB8E6-DAC1-A143-B84B-5CB858B5469B}"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2716766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5" name="Date Placeholder 4"/>
          <p:cNvSpPr>
            <a:spLocks noGrp="1"/>
          </p:cNvSpPr>
          <p:nvPr>
            <p:ph type="dt" sz="half" idx="10"/>
          </p:nvPr>
        </p:nvSpPr>
        <p:spPr/>
        <p:txBody>
          <a:bodyPr/>
          <a:lstStyle/>
          <a:p>
            <a:fld id="{09DDB8E6-DAC1-A143-B84B-5CB858B5469B}" type="datetimeFigureOut">
              <a:rPr lang="en-US" smtClean="0"/>
              <a:t>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55979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7" name="Date Placeholder 6"/>
          <p:cNvSpPr>
            <a:spLocks noGrp="1"/>
          </p:cNvSpPr>
          <p:nvPr>
            <p:ph type="dt" sz="half" idx="10"/>
          </p:nvPr>
        </p:nvSpPr>
        <p:spPr/>
        <p:txBody>
          <a:bodyPr/>
          <a:lstStyle/>
          <a:p>
            <a:fld id="{09DDB8E6-DAC1-A143-B84B-5CB858B5469B}"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26545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Date Placeholder 2"/>
          <p:cNvSpPr>
            <a:spLocks noGrp="1"/>
          </p:cNvSpPr>
          <p:nvPr>
            <p:ph type="dt" sz="half" idx="10"/>
          </p:nvPr>
        </p:nvSpPr>
        <p:spPr/>
        <p:txBody>
          <a:bodyPr/>
          <a:lstStyle/>
          <a:p>
            <a:fld id="{09DDB8E6-DAC1-A143-B84B-5CB858B5469B}" type="datetimeFigureOut">
              <a:rPr lang="en-US" smtClean="0"/>
              <a:t>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3204773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DDB8E6-DAC1-A143-B84B-5CB858B5469B}" type="datetimeFigureOut">
              <a:rPr lang="en-US" smtClean="0"/>
              <a:t>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846944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pt-PT"/>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4"/>
          <p:cNvSpPr>
            <a:spLocks noGrp="1"/>
          </p:cNvSpPr>
          <p:nvPr>
            <p:ph type="dt" sz="half" idx="10"/>
          </p:nvPr>
        </p:nvSpPr>
        <p:spPr/>
        <p:txBody>
          <a:bodyPr/>
          <a:lstStyle/>
          <a:p>
            <a:fld id="{09DDB8E6-DAC1-A143-B84B-5CB858B5469B}" type="datetimeFigureOut">
              <a:rPr lang="en-US" smtClean="0"/>
              <a:t>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290731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pt-PT"/>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4"/>
          <p:cNvSpPr>
            <a:spLocks noGrp="1"/>
          </p:cNvSpPr>
          <p:nvPr>
            <p:ph type="dt" sz="half" idx="10"/>
          </p:nvPr>
        </p:nvSpPr>
        <p:spPr/>
        <p:txBody>
          <a:bodyPr/>
          <a:lstStyle/>
          <a:p>
            <a:fld id="{09DDB8E6-DAC1-A143-B84B-5CB858B5469B}" type="datetimeFigureOut">
              <a:rPr lang="en-US" smtClean="0"/>
              <a:t>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232E7A-AB20-D94B-A020-115A666DF386}" type="slidenum">
              <a:rPr lang="en-US" smtClean="0"/>
              <a:t>‹#›</a:t>
            </a:fld>
            <a:endParaRPr lang="en-US"/>
          </a:p>
        </p:txBody>
      </p:sp>
    </p:spTree>
    <p:extLst>
      <p:ext uri="{BB962C8B-B14F-4D97-AF65-F5344CB8AC3E}">
        <p14:creationId xmlns:p14="http://schemas.microsoft.com/office/powerpoint/2010/main" val="2679396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DDB8E6-DAC1-A143-B84B-5CB858B5469B}" type="datetimeFigureOut">
              <a:rPr lang="en-US" smtClean="0"/>
              <a:t>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32E7A-AB20-D94B-A020-115A666DF386}" type="slidenum">
              <a:rPr lang="en-US" smtClean="0"/>
              <a:t>‹#›</a:t>
            </a:fld>
            <a:endParaRPr lang="en-US"/>
          </a:p>
        </p:txBody>
      </p:sp>
    </p:spTree>
    <p:extLst>
      <p:ext uri="{BB962C8B-B14F-4D97-AF65-F5344CB8AC3E}">
        <p14:creationId xmlns:p14="http://schemas.microsoft.com/office/powerpoint/2010/main" val="3014290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tiff"/><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Psychologie</a:t>
            </a:r>
            <a:r>
              <a:rPr lang="en-US" dirty="0"/>
              <a:t> </a:t>
            </a:r>
            <a:r>
              <a:rPr lang="en-US" dirty="0" err="1"/>
              <a:t>expérimentale</a:t>
            </a:r>
            <a:r>
              <a:rPr lang="en-US" dirty="0"/>
              <a:t> de la </a:t>
            </a:r>
            <a:r>
              <a:rPr lang="en-US" dirty="0" err="1"/>
              <a:t>mémoire</a:t>
            </a:r>
            <a:r>
              <a:rPr lang="en-US" dirty="0"/>
              <a:t>: </a:t>
            </a:r>
            <a:br>
              <a:rPr lang="en-US" dirty="0"/>
            </a:br>
            <a:r>
              <a:rPr lang="en-US" dirty="0" err="1"/>
              <a:t>L’oubli</a:t>
            </a:r>
            <a:r>
              <a:rPr lang="en-US" dirty="0"/>
              <a:t> (</a:t>
            </a:r>
            <a:r>
              <a:rPr lang="en-US" dirty="0" err="1"/>
              <a:t>involontaire</a:t>
            </a:r>
            <a:r>
              <a:rPr lang="en-US" dirty="0"/>
              <a:t>)</a:t>
            </a:r>
          </a:p>
        </p:txBody>
      </p:sp>
      <p:sp>
        <p:nvSpPr>
          <p:cNvPr id="3" name="Subtitle 2"/>
          <p:cNvSpPr>
            <a:spLocks noGrp="1"/>
          </p:cNvSpPr>
          <p:nvPr>
            <p:ph type="subTitle" idx="1"/>
          </p:nvPr>
        </p:nvSpPr>
        <p:spPr>
          <a:xfrm>
            <a:off x="1371600" y="4323146"/>
            <a:ext cx="6400800" cy="1752600"/>
          </a:xfrm>
        </p:spPr>
        <p:txBody>
          <a:bodyPr/>
          <a:lstStyle/>
          <a:p>
            <a:r>
              <a:rPr lang="en-US" dirty="0"/>
              <a:t>MIASHS L3 SC</a:t>
            </a:r>
          </a:p>
          <a:p>
            <a:r>
              <a:rPr lang="en-US" dirty="0"/>
              <a:t>Attention et </a:t>
            </a:r>
            <a:r>
              <a:rPr lang="en-US" dirty="0" err="1"/>
              <a:t>Mémoire</a:t>
            </a:r>
            <a:r>
              <a:rPr lang="en-US" dirty="0"/>
              <a:t> III</a:t>
            </a:r>
          </a:p>
        </p:txBody>
      </p:sp>
      <p:sp>
        <p:nvSpPr>
          <p:cNvPr id="4" name="TextBox 3"/>
          <p:cNvSpPr txBox="1"/>
          <p:nvPr/>
        </p:nvSpPr>
        <p:spPr>
          <a:xfrm>
            <a:off x="1333500" y="711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6270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7370" y="0"/>
            <a:ext cx="5445727" cy="6858000"/>
          </a:xfrm>
          <a:prstGeom prst="rect">
            <a:avLst/>
          </a:prstGeom>
        </p:spPr>
      </p:pic>
      <p:sp>
        <p:nvSpPr>
          <p:cNvPr id="5" name="TextBox 4"/>
          <p:cNvSpPr txBox="1"/>
          <p:nvPr/>
        </p:nvSpPr>
        <p:spPr>
          <a:xfrm>
            <a:off x="5917721" y="1138687"/>
            <a:ext cx="2263889" cy="369332"/>
          </a:xfrm>
          <a:prstGeom prst="rect">
            <a:avLst/>
          </a:prstGeom>
          <a:noFill/>
        </p:spPr>
        <p:txBody>
          <a:bodyPr wrap="none" rtlCol="0">
            <a:spAutoFit/>
          </a:bodyPr>
          <a:lstStyle/>
          <a:p>
            <a:r>
              <a:rPr lang="en-US"/>
              <a:t>Exponential forgetting</a:t>
            </a:r>
          </a:p>
        </p:txBody>
      </p:sp>
      <p:sp>
        <p:nvSpPr>
          <p:cNvPr id="6" name="TextBox 5"/>
          <p:cNvSpPr txBox="1"/>
          <p:nvPr/>
        </p:nvSpPr>
        <p:spPr>
          <a:xfrm>
            <a:off x="6173559" y="5089585"/>
            <a:ext cx="1752211" cy="369332"/>
          </a:xfrm>
          <a:prstGeom prst="rect">
            <a:avLst/>
          </a:prstGeom>
          <a:noFill/>
        </p:spPr>
        <p:txBody>
          <a:bodyPr wrap="none" rtlCol="0">
            <a:spAutoFit/>
          </a:bodyPr>
          <a:lstStyle/>
          <a:p>
            <a:r>
              <a:rPr lang="en-US"/>
              <a:t>Power forgetting</a:t>
            </a:r>
          </a:p>
        </p:txBody>
      </p:sp>
    </p:spTree>
    <p:extLst>
      <p:ext uri="{BB962C8B-B14F-4D97-AF65-F5344CB8AC3E}">
        <p14:creationId xmlns:p14="http://schemas.microsoft.com/office/powerpoint/2010/main" val="114682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48882" y="6412031"/>
            <a:ext cx="4802918" cy="276999"/>
          </a:xfrm>
          <a:prstGeom prst="rect">
            <a:avLst/>
          </a:prstGeom>
          <a:noFill/>
        </p:spPr>
        <p:txBody>
          <a:bodyPr wrap="none" rtlCol="0">
            <a:spAutoFit/>
          </a:bodyPr>
          <a:lstStyle/>
          <a:p>
            <a:r>
              <a:rPr lang="en-US" sz="1200" dirty="0" err="1">
                <a:latin typeface="Times"/>
                <a:cs typeface="Times"/>
              </a:rPr>
              <a:t>Slamecka</a:t>
            </a:r>
            <a:r>
              <a:rPr lang="en-US" sz="1200" dirty="0">
                <a:latin typeface="Times"/>
                <a:cs typeface="Times"/>
              </a:rPr>
              <a:t> &amp; </a:t>
            </a:r>
            <a:r>
              <a:rPr lang="en-US" sz="1200" dirty="0" err="1">
                <a:latin typeface="Times"/>
                <a:cs typeface="Times"/>
              </a:rPr>
              <a:t>McElree</a:t>
            </a:r>
            <a:r>
              <a:rPr lang="en-US" sz="1200" dirty="0">
                <a:latin typeface="Times"/>
                <a:cs typeface="Times"/>
              </a:rPr>
              <a:t> (1983). JEP: Learning, Memory &amp; Cognition, 9, 384</a:t>
            </a:r>
          </a:p>
        </p:txBody>
      </p:sp>
      <p:pic>
        <p:nvPicPr>
          <p:cNvPr id="6" name="Picture 5"/>
          <p:cNvPicPr/>
          <p:nvPr/>
        </p:nvPicPr>
        <p:blipFill>
          <a:blip r:embed="rId2"/>
          <a:stretch>
            <a:fillRect/>
          </a:stretch>
        </p:blipFill>
        <p:spPr>
          <a:xfrm>
            <a:off x="2318283" y="558008"/>
            <a:ext cx="5014170" cy="5359712"/>
          </a:xfrm>
          <a:prstGeom prst="rect">
            <a:avLst/>
          </a:prstGeom>
        </p:spPr>
      </p:pic>
    </p:spTree>
    <p:extLst>
      <p:ext uri="{BB962C8B-B14F-4D97-AF65-F5344CB8AC3E}">
        <p14:creationId xmlns:p14="http://schemas.microsoft.com/office/powerpoint/2010/main" val="22064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7018" y="6360272"/>
            <a:ext cx="3762953" cy="276999"/>
          </a:xfrm>
          <a:prstGeom prst="rect">
            <a:avLst/>
          </a:prstGeom>
          <a:noFill/>
        </p:spPr>
        <p:txBody>
          <a:bodyPr wrap="none" rtlCol="0">
            <a:spAutoFit/>
          </a:bodyPr>
          <a:lstStyle/>
          <a:p>
            <a:r>
              <a:rPr lang="en-US" sz="1200" dirty="0" err="1">
                <a:latin typeface="Times"/>
                <a:cs typeface="Times"/>
              </a:rPr>
              <a:t>Wixted</a:t>
            </a:r>
            <a:r>
              <a:rPr lang="en-US" sz="1200" dirty="0">
                <a:latin typeface="Times"/>
                <a:cs typeface="Times"/>
              </a:rPr>
              <a:t>  &amp; </a:t>
            </a:r>
            <a:r>
              <a:rPr lang="en-US" sz="1200" dirty="0" err="1">
                <a:latin typeface="Times"/>
                <a:cs typeface="Times"/>
              </a:rPr>
              <a:t>Ebbesen</a:t>
            </a:r>
            <a:r>
              <a:rPr lang="en-US" sz="1200" dirty="0">
                <a:latin typeface="Times"/>
                <a:cs typeface="Times"/>
              </a:rPr>
              <a:t> (1997). Memory &amp; Cognition 25, 731</a:t>
            </a:r>
          </a:p>
        </p:txBody>
      </p:sp>
      <p:grpSp>
        <p:nvGrpSpPr>
          <p:cNvPr id="6" name="Group 5"/>
          <p:cNvGrpSpPr/>
          <p:nvPr/>
        </p:nvGrpSpPr>
        <p:grpSpPr>
          <a:xfrm>
            <a:off x="754810" y="719466"/>
            <a:ext cx="7060721" cy="5181001"/>
            <a:chOff x="1600200" y="1530350"/>
            <a:chExt cx="5943600" cy="4313611"/>
          </a:xfrm>
        </p:grpSpPr>
        <p:pic>
          <p:nvPicPr>
            <p:cNvPr id="2" name="Picture 1"/>
            <p:cNvPicPr>
              <a:picLocks noChangeAspect="1"/>
            </p:cNvPicPr>
            <p:nvPr/>
          </p:nvPicPr>
          <p:blipFill>
            <a:blip r:embed="rId2"/>
            <a:stretch>
              <a:fillRect/>
            </a:stretch>
          </p:blipFill>
          <p:spPr>
            <a:xfrm>
              <a:off x="1600200" y="1530350"/>
              <a:ext cx="5943600" cy="3797300"/>
            </a:xfrm>
            <a:prstGeom prst="rect">
              <a:avLst/>
            </a:prstGeom>
          </p:spPr>
        </p:pic>
        <p:pic>
          <p:nvPicPr>
            <p:cNvPr id="5" name="Picture 4"/>
            <p:cNvPicPr>
              <a:picLocks noChangeAspect="1"/>
            </p:cNvPicPr>
            <p:nvPr/>
          </p:nvPicPr>
          <p:blipFill>
            <a:blip r:embed="rId3"/>
            <a:stretch>
              <a:fillRect/>
            </a:stretch>
          </p:blipFill>
          <p:spPr>
            <a:xfrm>
              <a:off x="2622933" y="5120061"/>
              <a:ext cx="4795784" cy="723900"/>
            </a:xfrm>
            <a:prstGeom prst="rect">
              <a:avLst/>
            </a:prstGeom>
          </p:spPr>
        </p:pic>
      </p:grpSp>
    </p:spTree>
    <p:extLst>
      <p:ext uri="{BB962C8B-B14F-4D97-AF65-F5344CB8AC3E}">
        <p14:creationId xmlns:p14="http://schemas.microsoft.com/office/powerpoint/2010/main" val="2067383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7402" y="6394779"/>
            <a:ext cx="2473049" cy="276999"/>
          </a:xfrm>
          <a:prstGeom prst="rect">
            <a:avLst/>
          </a:prstGeom>
          <a:noFill/>
        </p:spPr>
        <p:txBody>
          <a:bodyPr wrap="none" rtlCol="0">
            <a:spAutoFit/>
          </a:bodyPr>
          <a:lstStyle/>
          <a:p>
            <a:r>
              <a:rPr lang="en-US" sz="1200" dirty="0" err="1">
                <a:latin typeface="Times"/>
                <a:cs typeface="Times"/>
              </a:rPr>
              <a:t>Bahrik</a:t>
            </a:r>
            <a:r>
              <a:rPr lang="en-US" sz="1200" dirty="0">
                <a:latin typeface="Times"/>
                <a:cs typeface="Times"/>
              </a:rPr>
              <a:t> (1984). JEP: General, 113, 54</a:t>
            </a:r>
          </a:p>
        </p:txBody>
      </p:sp>
      <p:pic>
        <p:nvPicPr>
          <p:cNvPr id="4" name="Picture 3"/>
          <p:cNvPicPr/>
          <p:nvPr/>
        </p:nvPicPr>
        <p:blipFill>
          <a:blip r:embed="rId2"/>
          <a:stretch>
            <a:fillRect/>
          </a:stretch>
        </p:blipFill>
        <p:spPr>
          <a:xfrm>
            <a:off x="822390" y="827740"/>
            <a:ext cx="7303693" cy="4693165"/>
          </a:xfrm>
          <a:prstGeom prst="rect">
            <a:avLst/>
          </a:prstGeom>
        </p:spPr>
      </p:pic>
    </p:spTree>
    <p:extLst>
      <p:ext uri="{BB962C8B-B14F-4D97-AF65-F5344CB8AC3E}">
        <p14:creationId xmlns:p14="http://schemas.microsoft.com/office/powerpoint/2010/main" val="1772327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8300" y="0"/>
            <a:ext cx="8403771" cy="6858000"/>
          </a:xfrm>
          <a:prstGeom prst="rect">
            <a:avLst/>
          </a:prstGeom>
        </p:spPr>
      </p:pic>
    </p:spTree>
    <p:extLst>
      <p:ext uri="{BB962C8B-B14F-4D97-AF65-F5344CB8AC3E}">
        <p14:creationId xmlns:p14="http://schemas.microsoft.com/office/powerpoint/2010/main" val="54428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13272" y="615949"/>
            <a:ext cx="3696419" cy="2834617"/>
            <a:chOff x="1600200" y="1530350"/>
            <a:chExt cx="5943600" cy="4313611"/>
          </a:xfrm>
        </p:grpSpPr>
        <p:pic>
          <p:nvPicPr>
            <p:cNvPr id="2" name="Picture 1"/>
            <p:cNvPicPr>
              <a:picLocks noChangeAspect="1"/>
            </p:cNvPicPr>
            <p:nvPr/>
          </p:nvPicPr>
          <p:blipFill>
            <a:blip r:embed="rId2"/>
            <a:stretch>
              <a:fillRect/>
            </a:stretch>
          </p:blipFill>
          <p:spPr>
            <a:xfrm>
              <a:off x="1600200" y="1530350"/>
              <a:ext cx="5943600" cy="3797300"/>
            </a:xfrm>
            <a:prstGeom prst="rect">
              <a:avLst/>
            </a:prstGeom>
          </p:spPr>
        </p:pic>
        <p:pic>
          <p:nvPicPr>
            <p:cNvPr id="5" name="Picture 4"/>
            <p:cNvPicPr>
              <a:picLocks noChangeAspect="1"/>
            </p:cNvPicPr>
            <p:nvPr/>
          </p:nvPicPr>
          <p:blipFill>
            <a:blip r:embed="rId3"/>
            <a:stretch>
              <a:fillRect/>
            </a:stretch>
          </p:blipFill>
          <p:spPr>
            <a:xfrm>
              <a:off x="2622933" y="5120061"/>
              <a:ext cx="4795784" cy="723900"/>
            </a:xfrm>
            <a:prstGeom prst="rect">
              <a:avLst/>
            </a:prstGeom>
          </p:spPr>
        </p:pic>
      </p:grpSp>
      <p:pic>
        <p:nvPicPr>
          <p:cNvPr id="7" name="Picture 6"/>
          <p:cNvPicPr/>
          <p:nvPr/>
        </p:nvPicPr>
        <p:blipFill>
          <a:blip r:embed="rId4"/>
          <a:stretch>
            <a:fillRect/>
          </a:stretch>
        </p:blipFill>
        <p:spPr>
          <a:xfrm>
            <a:off x="4722380" y="3324841"/>
            <a:ext cx="4272227" cy="2795354"/>
          </a:xfrm>
          <a:prstGeom prst="rect">
            <a:avLst/>
          </a:prstGeom>
        </p:spPr>
      </p:pic>
    </p:spTree>
    <p:extLst>
      <p:ext uri="{BB962C8B-B14F-4D97-AF65-F5344CB8AC3E}">
        <p14:creationId xmlns:p14="http://schemas.microsoft.com/office/powerpoint/2010/main" val="162547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71600"/>
            <a:ext cx="9144000" cy="4090737"/>
          </a:xfrm>
          <a:prstGeom prst="rect">
            <a:avLst/>
          </a:prstGeom>
        </p:spPr>
      </p:pic>
      <p:sp>
        <p:nvSpPr>
          <p:cNvPr id="3" name="TextBox 2"/>
          <p:cNvSpPr txBox="1"/>
          <p:nvPr/>
        </p:nvSpPr>
        <p:spPr>
          <a:xfrm>
            <a:off x="1584027" y="6014502"/>
            <a:ext cx="6329903" cy="369332"/>
          </a:xfrm>
          <a:prstGeom prst="rect">
            <a:avLst/>
          </a:prstGeom>
          <a:noFill/>
        </p:spPr>
        <p:txBody>
          <a:bodyPr wrap="none" rtlCol="0">
            <a:spAutoFit/>
          </a:bodyPr>
          <a:lstStyle/>
          <a:p>
            <a:r>
              <a:rPr lang="en-US" dirty="0" err="1"/>
              <a:t>Craik</a:t>
            </a:r>
            <a:r>
              <a:rPr lang="en-US" dirty="0"/>
              <a:t> &amp; Lockhart (1972) – THEORIE DES NIVEAUX DE TRAITEMENT </a:t>
            </a:r>
          </a:p>
        </p:txBody>
      </p:sp>
    </p:spTree>
    <p:extLst>
      <p:ext uri="{BB962C8B-B14F-4D97-AF65-F5344CB8AC3E}">
        <p14:creationId xmlns:p14="http://schemas.microsoft.com/office/powerpoint/2010/main" val="52634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54043" y="6350000"/>
            <a:ext cx="4336444" cy="276999"/>
          </a:xfrm>
          <a:prstGeom prst="rect">
            <a:avLst/>
          </a:prstGeom>
          <a:noFill/>
        </p:spPr>
        <p:txBody>
          <a:bodyPr wrap="none" rtlCol="0">
            <a:spAutoFit/>
          </a:bodyPr>
          <a:lstStyle/>
          <a:p>
            <a:r>
              <a:rPr lang="en-US" sz="1200" dirty="0">
                <a:latin typeface="Times"/>
                <a:cs typeface="Times"/>
              </a:rPr>
              <a:t>Linton (1975). In Norman &amp; </a:t>
            </a:r>
            <a:r>
              <a:rPr lang="en-US" sz="1200" dirty="0" err="1">
                <a:latin typeface="Times"/>
                <a:cs typeface="Times"/>
              </a:rPr>
              <a:t>Rumelhart</a:t>
            </a:r>
            <a:r>
              <a:rPr lang="en-US" sz="1200" dirty="0">
                <a:latin typeface="Times"/>
                <a:cs typeface="Times"/>
              </a:rPr>
              <a:t>, </a:t>
            </a:r>
            <a:r>
              <a:rPr lang="en-US" sz="1200" i="1" dirty="0">
                <a:latin typeface="Times"/>
                <a:cs typeface="Times"/>
              </a:rPr>
              <a:t>Explorations in cognition</a:t>
            </a:r>
            <a:r>
              <a:rPr lang="en-US" sz="1200" dirty="0">
                <a:latin typeface="Times"/>
                <a:cs typeface="Times"/>
              </a:rPr>
              <a: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440" y="165100"/>
            <a:ext cx="6493160" cy="60072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8367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62005" y="6394777"/>
            <a:ext cx="3135795" cy="276999"/>
          </a:xfrm>
          <a:prstGeom prst="rect">
            <a:avLst/>
          </a:prstGeom>
          <a:noFill/>
        </p:spPr>
        <p:txBody>
          <a:bodyPr wrap="none" rtlCol="0">
            <a:spAutoFit/>
          </a:bodyPr>
          <a:lstStyle/>
          <a:p>
            <a:r>
              <a:rPr lang="en-US" sz="1200" dirty="0" err="1">
                <a:latin typeface="Times"/>
                <a:cs typeface="Times"/>
              </a:rPr>
              <a:t>Karpicke</a:t>
            </a:r>
            <a:r>
              <a:rPr lang="en-US" sz="1200" dirty="0">
                <a:latin typeface="Times"/>
                <a:cs typeface="Times"/>
              </a:rPr>
              <a:t> &amp; </a:t>
            </a:r>
            <a:r>
              <a:rPr lang="en-US" sz="1200" dirty="0" err="1">
                <a:latin typeface="Times"/>
                <a:cs typeface="Times"/>
              </a:rPr>
              <a:t>Roediger</a:t>
            </a:r>
            <a:r>
              <a:rPr lang="en-US" sz="1200" dirty="0">
                <a:latin typeface="Times"/>
                <a:cs typeface="Times"/>
              </a:rPr>
              <a:t> (2008). Science, 319, 966</a:t>
            </a: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7711" y="722336"/>
            <a:ext cx="6763097" cy="5022856"/>
          </a:xfrm>
          <a:prstGeom prst="rect">
            <a:avLst/>
          </a:prstGeom>
          <a:noFill/>
          <a:ln>
            <a:noFill/>
          </a:ln>
          <a:extLst/>
        </p:spPr>
      </p:pic>
      <p:sp>
        <p:nvSpPr>
          <p:cNvPr id="2" name="TextBox 1"/>
          <p:cNvSpPr txBox="1"/>
          <p:nvPr/>
        </p:nvSpPr>
        <p:spPr>
          <a:xfrm>
            <a:off x="-1031358" y="574158"/>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03337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0700" y="317500"/>
            <a:ext cx="5562600" cy="6223000"/>
          </a:xfrm>
          <a:prstGeom prst="rect">
            <a:avLst/>
          </a:prstGeom>
        </p:spPr>
      </p:pic>
    </p:spTree>
    <p:extLst>
      <p:ext uri="{BB962C8B-B14F-4D97-AF65-F5344CB8AC3E}">
        <p14:creationId xmlns:p14="http://schemas.microsoft.com/office/powerpoint/2010/main" val="93117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800" y="88900"/>
            <a:ext cx="5070208" cy="6187771"/>
          </a:xfrm>
          <a:prstGeom prst="rect">
            <a:avLst/>
          </a:prstGeom>
        </p:spPr>
      </p:pic>
      <p:sp>
        <p:nvSpPr>
          <p:cNvPr id="3" name="TextBox 2"/>
          <p:cNvSpPr txBox="1"/>
          <p:nvPr/>
        </p:nvSpPr>
        <p:spPr>
          <a:xfrm>
            <a:off x="1970229" y="6276671"/>
            <a:ext cx="7018455" cy="369332"/>
          </a:xfrm>
          <a:prstGeom prst="rect">
            <a:avLst/>
          </a:prstGeom>
          <a:noFill/>
        </p:spPr>
        <p:txBody>
          <a:bodyPr wrap="none" rtlCol="0">
            <a:spAutoFit/>
          </a:bodyPr>
          <a:lstStyle/>
          <a:p>
            <a:r>
              <a:rPr lang="en-US" dirty="0"/>
              <a:t>Peterson &amp; Peterson (1969). Journal of Experimental Psychology, 58, 193</a:t>
            </a:r>
          </a:p>
        </p:txBody>
      </p:sp>
    </p:spTree>
    <p:extLst>
      <p:ext uri="{BB962C8B-B14F-4D97-AF65-F5344CB8AC3E}">
        <p14:creationId xmlns:p14="http://schemas.microsoft.com/office/powerpoint/2010/main" val="780230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1540" y="331997"/>
            <a:ext cx="5458604" cy="5091198"/>
          </a:xfrm>
          <a:prstGeom prst="rect">
            <a:avLst/>
          </a:prstGeom>
        </p:spPr>
      </p:pic>
      <p:sp>
        <p:nvSpPr>
          <p:cNvPr id="4" name="TextBox 3"/>
          <p:cNvSpPr txBox="1"/>
          <p:nvPr/>
        </p:nvSpPr>
        <p:spPr>
          <a:xfrm>
            <a:off x="5221909" y="5473005"/>
            <a:ext cx="3496470" cy="1384995"/>
          </a:xfrm>
          <a:prstGeom prst="rect">
            <a:avLst/>
          </a:prstGeom>
          <a:noFill/>
        </p:spPr>
        <p:txBody>
          <a:bodyPr wrap="none" rtlCol="0">
            <a:spAutoFit/>
          </a:bodyPr>
          <a:lstStyle/>
          <a:p>
            <a:r>
              <a:rPr lang="en-US" sz="1200" dirty="0">
                <a:latin typeface="Times"/>
                <a:cs typeface="Times"/>
              </a:rPr>
              <a:t>Mann et al. (2003). Neuron, 38, 127</a:t>
            </a:r>
          </a:p>
          <a:p>
            <a:r>
              <a:rPr lang="en-US" sz="1200" dirty="0">
                <a:latin typeface="Times"/>
                <a:cs typeface="Times"/>
              </a:rPr>
              <a:t>Chase (1975). Science, 187, 77</a:t>
            </a:r>
          </a:p>
          <a:p>
            <a:r>
              <a:rPr lang="en-US" sz="1200" dirty="0">
                <a:latin typeface="Times"/>
                <a:cs typeface="Times"/>
              </a:rPr>
              <a:t>Cho et al. (1993). Journal of Neuroscience, 13, 1759</a:t>
            </a:r>
          </a:p>
          <a:p>
            <a:r>
              <a:rPr lang="en-US" sz="1200" dirty="0">
                <a:latin typeface="Times"/>
                <a:cs typeface="Times"/>
              </a:rPr>
              <a:t>Kim &amp; </a:t>
            </a:r>
            <a:r>
              <a:rPr lang="en-US" sz="1200" dirty="0" err="1">
                <a:latin typeface="Times"/>
                <a:cs typeface="Times"/>
              </a:rPr>
              <a:t>Fanselow</a:t>
            </a:r>
            <a:r>
              <a:rPr lang="en-US" sz="1200" dirty="0">
                <a:latin typeface="Times"/>
                <a:cs typeface="Times"/>
              </a:rPr>
              <a:t> (1992). Science, 256, 675</a:t>
            </a:r>
          </a:p>
          <a:p>
            <a:r>
              <a:rPr lang="en-US" sz="1200" dirty="0">
                <a:latin typeface="Times"/>
                <a:cs typeface="Times"/>
              </a:rPr>
              <a:t>Zola-Morgan &amp; Squire (1990). Science, 250, 288</a:t>
            </a:r>
          </a:p>
          <a:p>
            <a:r>
              <a:rPr lang="en-US" sz="1200" dirty="0">
                <a:latin typeface="Times"/>
                <a:cs typeface="Times"/>
              </a:rPr>
              <a:t>Kim et al. (1995). Behavioral Neuroscience, 109, 195</a:t>
            </a:r>
          </a:p>
          <a:p>
            <a:endParaRPr lang="en-US" sz="1200" dirty="0">
              <a:latin typeface="Times"/>
              <a:cs typeface="Times"/>
            </a:endParaRPr>
          </a:p>
        </p:txBody>
      </p:sp>
    </p:spTree>
    <p:extLst>
      <p:ext uri="{BB962C8B-B14F-4D97-AF65-F5344CB8AC3E}">
        <p14:creationId xmlns:p14="http://schemas.microsoft.com/office/powerpoint/2010/main" val="122449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70980" y="6429284"/>
            <a:ext cx="2724400" cy="276999"/>
          </a:xfrm>
          <a:prstGeom prst="rect">
            <a:avLst/>
          </a:prstGeom>
          <a:noFill/>
        </p:spPr>
        <p:txBody>
          <a:bodyPr wrap="none" rtlCol="0">
            <a:spAutoFit/>
          </a:bodyPr>
          <a:lstStyle/>
          <a:p>
            <a:r>
              <a:rPr lang="en-US" sz="1200" dirty="0">
                <a:latin typeface="Times"/>
                <a:cs typeface="Times"/>
              </a:rPr>
              <a:t>Takashima et al. (2006). PNAS, 103, 756</a:t>
            </a:r>
          </a:p>
        </p:txBody>
      </p:sp>
      <p:pic>
        <p:nvPicPr>
          <p:cNvPr id="4" name="Picture 3"/>
          <p:cNvPicPr/>
          <p:nvPr/>
        </p:nvPicPr>
        <p:blipFill>
          <a:blip r:embed="rId2"/>
          <a:stretch>
            <a:fillRect/>
          </a:stretch>
        </p:blipFill>
        <p:spPr>
          <a:xfrm>
            <a:off x="835923" y="1670600"/>
            <a:ext cx="7445436" cy="3332720"/>
          </a:xfrm>
          <a:prstGeom prst="rect">
            <a:avLst/>
          </a:prstGeom>
        </p:spPr>
      </p:pic>
    </p:spTree>
    <p:extLst>
      <p:ext uri="{BB962C8B-B14F-4D97-AF65-F5344CB8AC3E}">
        <p14:creationId xmlns:p14="http://schemas.microsoft.com/office/powerpoint/2010/main" val="1739359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04656" y="5628281"/>
            <a:ext cx="3190297" cy="830997"/>
          </a:xfrm>
          <a:prstGeom prst="rect">
            <a:avLst/>
          </a:prstGeom>
          <a:noFill/>
        </p:spPr>
        <p:txBody>
          <a:bodyPr wrap="none" rtlCol="0">
            <a:spAutoFit/>
          </a:bodyPr>
          <a:lstStyle/>
          <a:p>
            <a:r>
              <a:rPr lang="en-US" sz="1200" dirty="0">
                <a:latin typeface="Times"/>
                <a:cs typeface="Times"/>
              </a:rPr>
              <a:t>Nader et al. (2000). Nature, 406, 722</a:t>
            </a:r>
          </a:p>
          <a:p>
            <a:r>
              <a:rPr lang="en-US" sz="1200" dirty="0" err="1">
                <a:latin typeface="Times"/>
                <a:cs typeface="Times"/>
              </a:rPr>
              <a:t>Debiec</a:t>
            </a:r>
            <a:r>
              <a:rPr lang="en-US" sz="1200" dirty="0">
                <a:latin typeface="Times"/>
                <a:cs typeface="Times"/>
              </a:rPr>
              <a:t> et al. (2002). Neuron, 36, 527</a:t>
            </a:r>
          </a:p>
          <a:p>
            <a:r>
              <a:rPr lang="en-US" sz="1200" dirty="0">
                <a:latin typeface="Times"/>
                <a:cs typeface="Times"/>
              </a:rPr>
              <a:t>Child et al. (2003). Biological Bulletin, 205, 218</a:t>
            </a:r>
          </a:p>
          <a:p>
            <a:r>
              <a:rPr lang="en-US" sz="1200" dirty="0">
                <a:latin typeface="Times"/>
                <a:cs typeface="Times"/>
              </a:rPr>
              <a:t>Walker et al. (2003). Nature, 425, 616</a:t>
            </a:r>
          </a:p>
        </p:txBody>
      </p:sp>
      <p:pic>
        <p:nvPicPr>
          <p:cNvPr id="2" name="Picture 1"/>
          <p:cNvPicPr>
            <a:picLocks noChangeAspect="1"/>
          </p:cNvPicPr>
          <p:nvPr/>
        </p:nvPicPr>
        <p:blipFill>
          <a:blip r:embed="rId2"/>
          <a:stretch>
            <a:fillRect/>
          </a:stretch>
        </p:blipFill>
        <p:spPr>
          <a:xfrm>
            <a:off x="1063805" y="339545"/>
            <a:ext cx="6464300" cy="4902200"/>
          </a:xfrm>
          <a:prstGeom prst="rect">
            <a:avLst/>
          </a:prstGeom>
        </p:spPr>
      </p:pic>
    </p:spTree>
    <p:extLst>
      <p:ext uri="{BB962C8B-B14F-4D97-AF65-F5344CB8AC3E}">
        <p14:creationId xmlns:p14="http://schemas.microsoft.com/office/powerpoint/2010/main" val="231050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42844" y="6429284"/>
            <a:ext cx="3484993" cy="276999"/>
          </a:xfrm>
          <a:prstGeom prst="rect">
            <a:avLst/>
          </a:prstGeom>
          <a:noFill/>
        </p:spPr>
        <p:txBody>
          <a:bodyPr wrap="none" rtlCol="0">
            <a:spAutoFit/>
          </a:bodyPr>
          <a:lstStyle/>
          <a:p>
            <a:r>
              <a:rPr lang="en-US" sz="1200" dirty="0" err="1">
                <a:latin typeface="Times"/>
                <a:cs typeface="Times"/>
              </a:rPr>
              <a:t>Hupbach</a:t>
            </a:r>
            <a:r>
              <a:rPr lang="en-US" sz="1200" dirty="0">
                <a:latin typeface="Times"/>
                <a:cs typeface="Times"/>
              </a:rPr>
              <a:t> et al.  (2007). Learning and Memory, 14, 47</a:t>
            </a:r>
          </a:p>
        </p:txBody>
      </p:sp>
      <p:pic>
        <p:nvPicPr>
          <p:cNvPr id="4" name="Picture 3"/>
          <p:cNvPicPr/>
          <p:nvPr/>
        </p:nvPicPr>
        <p:blipFill>
          <a:blip r:embed="rId2"/>
          <a:stretch>
            <a:fillRect/>
          </a:stretch>
        </p:blipFill>
        <p:spPr>
          <a:xfrm>
            <a:off x="1335854" y="694318"/>
            <a:ext cx="6272644" cy="4930105"/>
          </a:xfrm>
          <a:prstGeom prst="rect">
            <a:avLst/>
          </a:prstGeom>
        </p:spPr>
      </p:pic>
    </p:spTree>
    <p:extLst>
      <p:ext uri="{BB962C8B-B14F-4D97-AF65-F5344CB8AC3E}">
        <p14:creationId xmlns:p14="http://schemas.microsoft.com/office/powerpoint/2010/main" val="1460706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42844" y="6429284"/>
            <a:ext cx="3561937" cy="276999"/>
          </a:xfrm>
          <a:prstGeom prst="rect">
            <a:avLst/>
          </a:prstGeom>
          <a:noFill/>
        </p:spPr>
        <p:txBody>
          <a:bodyPr wrap="none" rtlCol="0">
            <a:spAutoFit/>
          </a:bodyPr>
          <a:lstStyle/>
          <a:p>
            <a:r>
              <a:rPr lang="en-US" sz="1200" dirty="0" err="1">
                <a:latin typeface="Times"/>
                <a:cs typeface="Times"/>
              </a:rPr>
              <a:t>Hupbach</a:t>
            </a:r>
            <a:r>
              <a:rPr lang="en-US" sz="1200" dirty="0">
                <a:latin typeface="Times"/>
                <a:cs typeface="Times"/>
              </a:rPr>
              <a:t> et al.  (2008). Learning and Memory, 15, 574</a:t>
            </a:r>
          </a:p>
        </p:txBody>
      </p:sp>
      <p:pic>
        <p:nvPicPr>
          <p:cNvPr id="5" name="Picture 4"/>
          <p:cNvPicPr/>
          <p:nvPr/>
        </p:nvPicPr>
        <p:blipFill>
          <a:blip r:embed="rId2"/>
          <a:stretch>
            <a:fillRect/>
          </a:stretch>
        </p:blipFill>
        <p:spPr>
          <a:xfrm>
            <a:off x="1846056" y="788730"/>
            <a:ext cx="5377756" cy="5232508"/>
          </a:xfrm>
          <a:prstGeom prst="rect">
            <a:avLst/>
          </a:prstGeom>
        </p:spPr>
      </p:pic>
    </p:spTree>
    <p:extLst>
      <p:ext uri="{BB962C8B-B14F-4D97-AF65-F5344CB8AC3E}">
        <p14:creationId xmlns:p14="http://schemas.microsoft.com/office/powerpoint/2010/main" val="1725017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98633" y="6429283"/>
            <a:ext cx="2745367" cy="276999"/>
          </a:xfrm>
          <a:prstGeom prst="rect">
            <a:avLst/>
          </a:prstGeom>
          <a:noFill/>
        </p:spPr>
        <p:txBody>
          <a:bodyPr wrap="none" rtlCol="0">
            <a:spAutoFit/>
          </a:bodyPr>
          <a:lstStyle/>
          <a:p>
            <a:r>
              <a:rPr lang="en-US" sz="1200" dirty="0">
                <a:latin typeface="Times"/>
                <a:cs typeface="Times"/>
              </a:rPr>
              <a:t>Barnes &amp; Underwood (1959). JEP, 58, 97</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835" y="1156718"/>
            <a:ext cx="8243098" cy="4053637"/>
          </a:xfrm>
          <a:prstGeom prst="rect">
            <a:avLst/>
          </a:prstGeom>
          <a:noFill/>
          <a:ln>
            <a:noFill/>
          </a:ln>
          <a:extLst/>
        </p:spPr>
      </p:pic>
    </p:spTree>
    <p:extLst>
      <p:ext uri="{BB962C8B-B14F-4D97-AF65-F5344CB8AC3E}">
        <p14:creationId xmlns:p14="http://schemas.microsoft.com/office/powerpoint/2010/main" val="301118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9083" y="6360273"/>
            <a:ext cx="6254917" cy="276999"/>
          </a:xfrm>
          <a:prstGeom prst="rect">
            <a:avLst/>
          </a:prstGeom>
          <a:noFill/>
        </p:spPr>
        <p:txBody>
          <a:bodyPr wrap="none" rtlCol="0">
            <a:spAutoFit/>
          </a:bodyPr>
          <a:lstStyle/>
          <a:p>
            <a:r>
              <a:rPr lang="en-US" sz="1200" dirty="0">
                <a:latin typeface="Times"/>
                <a:cs typeface="Times"/>
              </a:rPr>
              <a:t>Baddeley &amp; Hitch.  (1977). In S. </a:t>
            </a:r>
            <a:r>
              <a:rPr lang="en-US" sz="1200" dirty="0" err="1">
                <a:latin typeface="Times"/>
                <a:cs typeface="Times"/>
              </a:rPr>
              <a:t>Dornic</a:t>
            </a:r>
            <a:r>
              <a:rPr lang="en-US" sz="1200" dirty="0">
                <a:latin typeface="Times"/>
                <a:cs typeface="Times"/>
              </a:rPr>
              <a:t> (Ed), Attention and Performance. Hillsdale, NJ: Erlbaum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322272" y="787321"/>
            <a:ext cx="6165455" cy="4906113"/>
          </a:xfrm>
          <a:prstGeom prst="rect">
            <a:avLst/>
          </a:prstGeom>
          <a:noFill/>
          <a:ln>
            <a:noFill/>
          </a:ln>
          <a:extLst/>
        </p:spPr>
      </p:pic>
    </p:spTree>
    <p:extLst>
      <p:ext uri="{BB962C8B-B14F-4D97-AF65-F5344CB8AC3E}">
        <p14:creationId xmlns:p14="http://schemas.microsoft.com/office/powerpoint/2010/main" val="2045118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11855" y="6377526"/>
            <a:ext cx="3302251" cy="276999"/>
          </a:xfrm>
          <a:prstGeom prst="rect">
            <a:avLst/>
          </a:prstGeom>
          <a:noFill/>
        </p:spPr>
        <p:txBody>
          <a:bodyPr wrap="none" rtlCol="0">
            <a:spAutoFit/>
          </a:bodyPr>
          <a:lstStyle/>
          <a:p>
            <a:r>
              <a:rPr lang="en-US" sz="1200" dirty="0">
                <a:latin typeface="Times"/>
                <a:cs typeface="Times"/>
              </a:rPr>
              <a:t>Underwood  (</a:t>
            </a:r>
            <a:r>
              <a:rPr lang="en-US" sz="1200">
                <a:latin typeface="Times"/>
                <a:cs typeface="Times"/>
              </a:rPr>
              <a:t>1957). </a:t>
            </a:r>
            <a:r>
              <a:rPr lang="en-US" sz="1200" dirty="0">
                <a:latin typeface="Times"/>
                <a:cs typeface="Times"/>
              </a:rPr>
              <a:t>Psychological Review, 64, 49</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200" y="1369887"/>
            <a:ext cx="8018720" cy="3874974"/>
          </a:xfrm>
          <a:prstGeom prst="rect">
            <a:avLst/>
          </a:prstGeom>
          <a:noFill/>
          <a:ln>
            <a:noFill/>
          </a:ln>
          <a:extLst/>
        </p:spPr>
      </p:pic>
    </p:spTree>
    <p:extLst>
      <p:ext uri="{BB962C8B-B14F-4D97-AF65-F5344CB8AC3E}">
        <p14:creationId xmlns:p14="http://schemas.microsoft.com/office/powerpoint/2010/main" val="888004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0681" y="374572"/>
            <a:ext cx="6910785" cy="5696430"/>
          </a:xfrm>
          <a:prstGeom prst="rect">
            <a:avLst/>
          </a:prstGeom>
        </p:spPr>
      </p:pic>
      <p:sp>
        <p:nvSpPr>
          <p:cNvPr id="4" name="TextBox 3"/>
          <p:cNvSpPr txBox="1"/>
          <p:nvPr/>
        </p:nvSpPr>
        <p:spPr>
          <a:xfrm>
            <a:off x="960112" y="6276671"/>
            <a:ext cx="8066894" cy="369332"/>
          </a:xfrm>
          <a:prstGeom prst="rect">
            <a:avLst/>
          </a:prstGeom>
          <a:noFill/>
        </p:spPr>
        <p:txBody>
          <a:bodyPr wrap="none" rtlCol="0">
            <a:spAutoFit/>
          </a:bodyPr>
          <a:lstStyle/>
          <a:p>
            <a:r>
              <a:rPr lang="en-US" dirty="0"/>
              <a:t>Keppel &amp; Underwood (1962). Journal of Verbal Learning and Verbal Behavior, 1, 153</a:t>
            </a:r>
          </a:p>
        </p:txBody>
      </p:sp>
    </p:spTree>
    <p:extLst>
      <p:ext uri="{BB962C8B-B14F-4D97-AF65-F5344CB8AC3E}">
        <p14:creationId xmlns:p14="http://schemas.microsoft.com/office/powerpoint/2010/main" val="1664440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487" y="259885"/>
            <a:ext cx="5227176" cy="59481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1821934" y="6273112"/>
            <a:ext cx="6892331" cy="369332"/>
          </a:xfrm>
          <a:prstGeom prst="rect">
            <a:avLst/>
          </a:prstGeom>
          <a:noFill/>
        </p:spPr>
        <p:txBody>
          <a:bodyPr wrap="none" rtlCol="0">
            <a:spAutoFit/>
          </a:bodyPr>
          <a:lstStyle/>
          <a:p>
            <a:r>
              <a:rPr lang="en-US" dirty="0" err="1"/>
              <a:t>Baddeley</a:t>
            </a:r>
            <a:r>
              <a:rPr lang="en-US" dirty="0"/>
              <a:t> (1966). Quarterly Journal of Experimental Psychology, 18, 362</a:t>
            </a:r>
          </a:p>
        </p:txBody>
      </p:sp>
    </p:spTree>
    <p:extLst>
      <p:ext uri="{BB962C8B-B14F-4D97-AF65-F5344CB8AC3E}">
        <p14:creationId xmlns:p14="http://schemas.microsoft.com/office/powerpoint/2010/main" val="153287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0681" y="374572"/>
            <a:ext cx="6910785" cy="5696430"/>
          </a:xfrm>
          <a:prstGeom prst="rect">
            <a:avLst/>
          </a:prstGeom>
        </p:spPr>
      </p:pic>
      <p:sp>
        <p:nvSpPr>
          <p:cNvPr id="4" name="TextBox 3"/>
          <p:cNvSpPr txBox="1"/>
          <p:nvPr/>
        </p:nvSpPr>
        <p:spPr>
          <a:xfrm>
            <a:off x="960112" y="6276671"/>
            <a:ext cx="8066894" cy="369332"/>
          </a:xfrm>
          <a:prstGeom prst="rect">
            <a:avLst/>
          </a:prstGeom>
          <a:noFill/>
        </p:spPr>
        <p:txBody>
          <a:bodyPr wrap="none" rtlCol="0">
            <a:spAutoFit/>
          </a:bodyPr>
          <a:lstStyle/>
          <a:p>
            <a:r>
              <a:rPr lang="en-US" dirty="0"/>
              <a:t>Keppel &amp; Underwood (1962). Journal of Verbal Learning and Verbal Behavior, 1, 153</a:t>
            </a:r>
          </a:p>
        </p:txBody>
      </p:sp>
    </p:spTree>
    <p:extLst>
      <p:ext uri="{BB962C8B-B14F-4D97-AF65-F5344CB8AC3E}">
        <p14:creationId xmlns:p14="http://schemas.microsoft.com/office/powerpoint/2010/main" val="801839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8300" y="0"/>
            <a:ext cx="8403771" cy="6858000"/>
          </a:xfrm>
          <a:prstGeom prst="rect">
            <a:avLst/>
          </a:prstGeom>
        </p:spPr>
      </p:pic>
    </p:spTree>
    <p:extLst>
      <p:ext uri="{BB962C8B-B14F-4D97-AF65-F5344CB8AC3E}">
        <p14:creationId xmlns:p14="http://schemas.microsoft.com/office/powerpoint/2010/main" val="1463615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1228" y="6360272"/>
            <a:ext cx="4661148" cy="276999"/>
          </a:xfrm>
          <a:prstGeom prst="rect">
            <a:avLst/>
          </a:prstGeom>
          <a:noFill/>
        </p:spPr>
        <p:txBody>
          <a:bodyPr wrap="none" rtlCol="0">
            <a:spAutoFit/>
          </a:bodyPr>
          <a:lstStyle/>
          <a:p>
            <a:r>
              <a:rPr lang="en-US" sz="1200" dirty="0">
                <a:latin typeface="Times"/>
                <a:cs typeface="Times"/>
              </a:rPr>
              <a:t>Anderson et al. (1994). JEP: Learning, Memory and Cognition., 20, 1163</a:t>
            </a:r>
          </a:p>
        </p:txBody>
      </p:sp>
      <p:pic>
        <p:nvPicPr>
          <p:cNvPr id="4" name="Picture 3"/>
          <p:cNvPicPr/>
          <p:nvPr/>
        </p:nvPicPr>
        <p:blipFill>
          <a:blip r:embed="rId2"/>
          <a:stretch>
            <a:fillRect/>
          </a:stretch>
        </p:blipFill>
        <p:spPr>
          <a:xfrm>
            <a:off x="598276" y="411717"/>
            <a:ext cx="6889452" cy="5316222"/>
          </a:xfrm>
          <a:prstGeom prst="rect">
            <a:avLst/>
          </a:prstGeom>
        </p:spPr>
      </p:pic>
    </p:spTree>
    <p:extLst>
      <p:ext uri="{BB962C8B-B14F-4D97-AF65-F5344CB8AC3E}">
        <p14:creationId xmlns:p14="http://schemas.microsoft.com/office/powerpoint/2010/main" val="155294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53643" y="6360272"/>
            <a:ext cx="5286768" cy="276999"/>
          </a:xfrm>
          <a:prstGeom prst="rect">
            <a:avLst/>
          </a:prstGeom>
          <a:noFill/>
        </p:spPr>
        <p:txBody>
          <a:bodyPr wrap="none" rtlCol="0">
            <a:spAutoFit/>
          </a:bodyPr>
          <a:lstStyle/>
          <a:p>
            <a:r>
              <a:rPr lang="en-US" sz="1200" dirty="0" err="1">
                <a:latin typeface="Times"/>
                <a:cs typeface="Times"/>
              </a:rPr>
              <a:t>Macrae</a:t>
            </a:r>
            <a:r>
              <a:rPr lang="en-US" sz="1200" dirty="0">
                <a:latin typeface="Times"/>
                <a:cs typeface="Times"/>
              </a:rPr>
              <a:t> &amp; MacLeod (1999). Journal of Personality and Social Psychology, 77, 463</a:t>
            </a:r>
          </a:p>
        </p:txBody>
      </p:sp>
      <p:pic>
        <p:nvPicPr>
          <p:cNvPr id="4" name="Picture 3"/>
          <p:cNvPicPr/>
          <p:nvPr/>
        </p:nvPicPr>
        <p:blipFill>
          <a:blip r:embed="rId2"/>
          <a:stretch>
            <a:fillRect/>
          </a:stretch>
        </p:blipFill>
        <p:spPr>
          <a:xfrm>
            <a:off x="1440836" y="1455732"/>
            <a:ext cx="6633489" cy="3944404"/>
          </a:xfrm>
          <a:prstGeom prst="rect">
            <a:avLst/>
          </a:prstGeom>
        </p:spPr>
      </p:pic>
    </p:spTree>
    <p:extLst>
      <p:ext uri="{BB962C8B-B14F-4D97-AF65-F5344CB8AC3E}">
        <p14:creationId xmlns:p14="http://schemas.microsoft.com/office/powerpoint/2010/main" val="1485658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44089" y="6325766"/>
            <a:ext cx="4020396" cy="276999"/>
          </a:xfrm>
          <a:prstGeom prst="rect">
            <a:avLst/>
          </a:prstGeom>
          <a:noFill/>
        </p:spPr>
        <p:txBody>
          <a:bodyPr wrap="none" rtlCol="0">
            <a:spAutoFit/>
          </a:bodyPr>
          <a:lstStyle/>
          <a:p>
            <a:r>
              <a:rPr lang="en-US" sz="1200" dirty="0">
                <a:latin typeface="Times"/>
                <a:cs typeface="Times"/>
              </a:rPr>
              <a:t>Shaw et al. (1995).  </a:t>
            </a:r>
            <a:r>
              <a:rPr lang="en-US" sz="1200" dirty="0" err="1">
                <a:latin typeface="Times"/>
                <a:cs typeface="Times"/>
              </a:rPr>
              <a:t>Psychonomic</a:t>
            </a:r>
            <a:r>
              <a:rPr lang="en-US" sz="1200" dirty="0">
                <a:latin typeface="Times"/>
                <a:cs typeface="Times"/>
              </a:rPr>
              <a:t> Bulletin and Review, 2, 249</a:t>
            </a:r>
          </a:p>
        </p:txBody>
      </p:sp>
      <p:pic>
        <p:nvPicPr>
          <p:cNvPr id="5" name="Picture 4"/>
          <p:cNvPicPr/>
          <p:nvPr/>
        </p:nvPicPr>
        <p:blipFill>
          <a:blip r:embed="rId2"/>
          <a:stretch>
            <a:fillRect/>
          </a:stretch>
        </p:blipFill>
        <p:spPr>
          <a:xfrm>
            <a:off x="2159839" y="607210"/>
            <a:ext cx="4232958" cy="5086224"/>
          </a:xfrm>
          <a:prstGeom prst="rect">
            <a:avLst/>
          </a:prstGeom>
        </p:spPr>
      </p:pic>
    </p:spTree>
    <p:extLst>
      <p:ext uri="{BB962C8B-B14F-4D97-AF65-F5344CB8AC3E}">
        <p14:creationId xmlns:p14="http://schemas.microsoft.com/office/powerpoint/2010/main" val="405506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03198" y="6343020"/>
            <a:ext cx="5740802" cy="276999"/>
          </a:xfrm>
          <a:prstGeom prst="rect">
            <a:avLst/>
          </a:prstGeom>
          <a:noFill/>
        </p:spPr>
        <p:txBody>
          <a:bodyPr wrap="none" rtlCol="0">
            <a:spAutoFit/>
          </a:bodyPr>
          <a:lstStyle/>
          <a:p>
            <a:r>
              <a:rPr lang="en-US" sz="1200" dirty="0">
                <a:latin typeface="Times"/>
                <a:cs typeface="Times"/>
              </a:rPr>
              <a:t>Storm et al. (2015). In The Psychology of Learning and Motivation (Vol. 62), pp. 141-194.</a:t>
            </a:r>
          </a:p>
        </p:txBody>
      </p:sp>
      <p:pic>
        <p:nvPicPr>
          <p:cNvPr id="4" name="Picture 3"/>
          <p:cNvPicPr/>
          <p:nvPr/>
        </p:nvPicPr>
        <p:blipFill>
          <a:blip r:embed="rId2"/>
          <a:stretch>
            <a:fillRect/>
          </a:stretch>
        </p:blipFill>
        <p:spPr>
          <a:xfrm>
            <a:off x="793068" y="471637"/>
            <a:ext cx="7333015" cy="5687623"/>
          </a:xfrm>
          <a:prstGeom prst="rect">
            <a:avLst/>
          </a:prstGeom>
        </p:spPr>
      </p:pic>
    </p:spTree>
    <p:extLst>
      <p:ext uri="{BB962C8B-B14F-4D97-AF65-F5344CB8AC3E}">
        <p14:creationId xmlns:p14="http://schemas.microsoft.com/office/powerpoint/2010/main" val="1901632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54043" y="6350000"/>
            <a:ext cx="4336444" cy="276999"/>
          </a:xfrm>
          <a:prstGeom prst="rect">
            <a:avLst/>
          </a:prstGeom>
          <a:noFill/>
        </p:spPr>
        <p:txBody>
          <a:bodyPr wrap="none" rtlCol="0">
            <a:spAutoFit/>
          </a:bodyPr>
          <a:lstStyle/>
          <a:p>
            <a:r>
              <a:rPr lang="en-US" sz="1200" dirty="0">
                <a:latin typeface="Times"/>
                <a:cs typeface="Times"/>
              </a:rPr>
              <a:t>Linton (1975). In Norman &amp; </a:t>
            </a:r>
            <a:r>
              <a:rPr lang="en-US" sz="1200" dirty="0" err="1">
                <a:latin typeface="Times"/>
                <a:cs typeface="Times"/>
              </a:rPr>
              <a:t>Rumelhart</a:t>
            </a:r>
            <a:r>
              <a:rPr lang="en-US" sz="1200" dirty="0">
                <a:latin typeface="Times"/>
                <a:cs typeface="Times"/>
              </a:rPr>
              <a:t>, </a:t>
            </a:r>
            <a:r>
              <a:rPr lang="en-US" sz="1200" i="1" dirty="0">
                <a:latin typeface="Times"/>
                <a:cs typeface="Times"/>
              </a:rPr>
              <a:t>Explorations in cognition</a:t>
            </a:r>
            <a:r>
              <a:rPr lang="en-US" sz="1200" dirty="0">
                <a:latin typeface="Times"/>
                <a:cs typeface="Times"/>
              </a:rPr>
              <a: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440" y="165100"/>
            <a:ext cx="6493160" cy="60072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28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8964" y="6343019"/>
            <a:ext cx="3605474" cy="276999"/>
          </a:xfrm>
          <a:prstGeom prst="rect">
            <a:avLst/>
          </a:prstGeom>
          <a:noFill/>
        </p:spPr>
        <p:txBody>
          <a:bodyPr wrap="none" rtlCol="0">
            <a:spAutoFit/>
          </a:bodyPr>
          <a:lstStyle/>
          <a:p>
            <a:r>
              <a:rPr lang="en-US" sz="1200" dirty="0">
                <a:latin typeface="Times"/>
                <a:cs typeface="Times"/>
              </a:rPr>
              <a:t>Storm &amp; </a:t>
            </a:r>
            <a:r>
              <a:rPr lang="en-US" sz="1200" dirty="0" err="1">
                <a:latin typeface="Times"/>
                <a:cs typeface="Times"/>
              </a:rPr>
              <a:t>Jobe</a:t>
            </a:r>
            <a:r>
              <a:rPr lang="en-US" sz="1200" dirty="0">
                <a:latin typeface="Times"/>
                <a:cs typeface="Times"/>
              </a:rPr>
              <a:t> (2012).  Psychological Science, 23, 1356</a:t>
            </a:r>
          </a:p>
        </p:txBody>
      </p:sp>
      <p:pic>
        <p:nvPicPr>
          <p:cNvPr id="5" name="Picture 4"/>
          <p:cNvPicPr/>
          <p:nvPr/>
        </p:nvPicPr>
        <p:blipFill>
          <a:blip r:embed="rId2"/>
          <a:stretch>
            <a:fillRect/>
          </a:stretch>
        </p:blipFill>
        <p:spPr>
          <a:xfrm>
            <a:off x="980392" y="1256317"/>
            <a:ext cx="7784046" cy="3626233"/>
          </a:xfrm>
          <a:prstGeom prst="rect">
            <a:avLst/>
          </a:prstGeom>
        </p:spPr>
      </p:pic>
    </p:spTree>
    <p:extLst>
      <p:ext uri="{BB962C8B-B14F-4D97-AF65-F5344CB8AC3E}">
        <p14:creationId xmlns:p14="http://schemas.microsoft.com/office/powerpoint/2010/main" val="1892144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05698" y="6360272"/>
            <a:ext cx="5038302" cy="276999"/>
          </a:xfrm>
          <a:prstGeom prst="rect">
            <a:avLst/>
          </a:prstGeom>
          <a:noFill/>
        </p:spPr>
        <p:txBody>
          <a:bodyPr wrap="none" rtlCol="0">
            <a:spAutoFit/>
          </a:bodyPr>
          <a:lstStyle/>
          <a:p>
            <a:r>
              <a:rPr lang="en-US" sz="1200" dirty="0">
                <a:latin typeface="Times"/>
                <a:cs typeface="Times"/>
              </a:rPr>
              <a:t>Conroy &amp; Salmon (2006).  Journal of Experimental Child Psychology, 95, 278</a:t>
            </a:r>
          </a:p>
        </p:txBody>
      </p:sp>
      <p:pic>
        <p:nvPicPr>
          <p:cNvPr id="4" name="Picture 3"/>
          <p:cNvPicPr/>
          <p:nvPr/>
        </p:nvPicPr>
        <p:blipFill>
          <a:blip r:embed="rId2"/>
          <a:stretch>
            <a:fillRect/>
          </a:stretch>
        </p:blipFill>
        <p:spPr>
          <a:xfrm>
            <a:off x="1672510" y="672506"/>
            <a:ext cx="5815218" cy="5141698"/>
          </a:xfrm>
          <a:prstGeom prst="rect">
            <a:avLst/>
          </a:prstGeom>
        </p:spPr>
      </p:pic>
    </p:spTree>
    <p:extLst>
      <p:ext uri="{BB962C8B-B14F-4D97-AF65-F5344CB8AC3E}">
        <p14:creationId xmlns:p14="http://schemas.microsoft.com/office/powerpoint/2010/main" val="688609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3213" y="6360272"/>
            <a:ext cx="3260829" cy="276999"/>
          </a:xfrm>
          <a:prstGeom prst="rect">
            <a:avLst/>
          </a:prstGeom>
          <a:noFill/>
        </p:spPr>
        <p:txBody>
          <a:bodyPr wrap="none" rtlCol="0">
            <a:spAutoFit/>
          </a:bodyPr>
          <a:lstStyle/>
          <a:p>
            <a:r>
              <a:rPr lang="en-US" sz="1200" dirty="0">
                <a:latin typeface="Times"/>
                <a:cs typeface="Times"/>
              </a:rPr>
              <a:t>Cuc et al. (2007). Psychological Science,  18, 727</a:t>
            </a:r>
          </a:p>
        </p:txBody>
      </p:sp>
      <p:pic>
        <p:nvPicPr>
          <p:cNvPr id="5" name="Picture 4"/>
          <p:cNvPicPr/>
          <p:nvPr/>
        </p:nvPicPr>
        <p:blipFill>
          <a:blip r:embed="rId3"/>
          <a:stretch>
            <a:fillRect/>
          </a:stretch>
        </p:blipFill>
        <p:spPr>
          <a:xfrm>
            <a:off x="1662343" y="707043"/>
            <a:ext cx="5894397" cy="5124414"/>
          </a:xfrm>
          <a:prstGeom prst="rect">
            <a:avLst/>
          </a:prstGeom>
        </p:spPr>
      </p:pic>
    </p:spTree>
    <p:extLst>
      <p:ext uri="{BB962C8B-B14F-4D97-AF65-F5344CB8AC3E}">
        <p14:creationId xmlns:p14="http://schemas.microsoft.com/office/powerpoint/2010/main" val="133568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87342" y="6343019"/>
            <a:ext cx="6756658" cy="276999"/>
          </a:xfrm>
          <a:prstGeom prst="rect">
            <a:avLst/>
          </a:prstGeom>
          <a:noFill/>
        </p:spPr>
        <p:txBody>
          <a:bodyPr wrap="none" rtlCol="0">
            <a:spAutoFit/>
          </a:bodyPr>
          <a:lstStyle/>
          <a:p>
            <a:r>
              <a:rPr lang="en-US" sz="1200" dirty="0" err="1">
                <a:latin typeface="Times"/>
                <a:cs typeface="Times"/>
              </a:rPr>
              <a:t>Shivde</a:t>
            </a:r>
            <a:r>
              <a:rPr lang="en-US" sz="1200" dirty="0">
                <a:latin typeface="Times"/>
                <a:cs typeface="Times"/>
              </a:rPr>
              <a:t> &amp; Anderson (2001).In D.S. </a:t>
            </a:r>
            <a:r>
              <a:rPr lang="en-US" sz="1200" dirty="0" err="1">
                <a:latin typeface="Times"/>
                <a:cs typeface="Times"/>
              </a:rPr>
              <a:t>Gorfein</a:t>
            </a:r>
            <a:r>
              <a:rPr lang="en-US" sz="1200" dirty="0">
                <a:latin typeface="Times"/>
                <a:cs typeface="Times"/>
              </a:rPr>
              <a:t> (Ed), On the Consequences of Meaning Selection (pp. 175 190)</a:t>
            </a:r>
          </a:p>
        </p:txBody>
      </p:sp>
      <p:pic>
        <p:nvPicPr>
          <p:cNvPr id="6" name="Picture 5"/>
          <p:cNvPicPr/>
          <p:nvPr/>
        </p:nvPicPr>
        <p:blipFill>
          <a:blip r:embed="rId3"/>
          <a:stretch>
            <a:fillRect/>
          </a:stretch>
        </p:blipFill>
        <p:spPr>
          <a:xfrm>
            <a:off x="641121" y="2225111"/>
            <a:ext cx="8037052" cy="2640186"/>
          </a:xfrm>
          <a:prstGeom prst="rect">
            <a:avLst/>
          </a:prstGeom>
        </p:spPr>
      </p:pic>
    </p:spTree>
    <p:extLst>
      <p:ext uri="{BB962C8B-B14F-4D97-AF65-F5344CB8AC3E}">
        <p14:creationId xmlns:p14="http://schemas.microsoft.com/office/powerpoint/2010/main" val="644941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4500" y="1314911"/>
            <a:ext cx="2540000" cy="3086100"/>
          </a:xfrm>
          <a:prstGeom prst="rect">
            <a:avLst/>
          </a:prstGeom>
        </p:spPr>
      </p:pic>
      <p:sp>
        <p:nvSpPr>
          <p:cNvPr id="5" name="TextBox 4"/>
          <p:cNvSpPr txBox="1"/>
          <p:nvPr/>
        </p:nvSpPr>
        <p:spPr>
          <a:xfrm>
            <a:off x="624642" y="4503429"/>
            <a:ext cx="2252540" cy="646331"/>
          </a:xfrm>
          <a:prstGeom prst="rect">
            <a:avLst/>
          </a:prstGeom>
          <a:noFill/>
        </p:spPr>
        <p:txBody>
          <a:bodyPr wrap="none" rtlCol="0">
            <a:spAutoFit/>
          </a:bodyPr>
          <a:lstStyle/>
          <a:p>
            <a:r>
              <a:rPr lang="en-US" dirty="0"/>
              <a:t>Hermann </a:t>
            </a:r>
            <a:r>
              <a:rPr lang="en-US" dirty="0" err="1"/>
              <a:t>Ebbinghaus</a:t>
            </a:r>
            <a:r>
              <a:rPr lang="en-US" dirty="0"/>
              <a:t> </a:t>
            </a:r>
          </a:p>
          <a:p>
            <a:pPr algn="ctr"/>
            <a:r>
              <a:rPr lang="en-US" dirty="0"/>
              <a:t>(1850 – 1909)</a:t>
            </a:r>
          </a:p>
        </p:txBody>
      </p:sp>
      <p:pic>
        <p:nvPicPr>
          <p:cNvPr id="7" name="Picture 6"/>
          <p:cNvPicPr>
            <a:picLocks noChangeAspect="1"/>
          </p:cNvPicPr>
          <p:nvPr/>
        </p:nvPicPr>
        <p:blipFill>
          <a:blip r:embed="rId4"/>
          <a:stretch>
            <a:fillRect/>
          </a:stretch>
        </p:blipFill>
        <p:spPr>
          <a:xfrm>
            <a:off x="4802573" y="609599"/>
            <a:ext cx="3700296" cy="5692764"/>
          </a:xfrm>
          <a:prstGeom prst="rect">
            <a:avLst/>
          </a:prstGeom>
        </p:spPr>
      </p:pic>
    </p:spTree>
    <p:extLst>
      <p:ext uri="{BB962C8B-B14F-4D97-AF65-F5344CB8AC3E}">
        <p14:creationId xmlns:p14="http://schemas.microsoft.com/office/powerpoint/2010/main" val="1720414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23650" y="6256755"/>
            <a:ext cx="3589444" cy="461665"/>
          </a:xfrm>
          <a:prstGeom prst="rect">
            <a:avLst/>
          </a:prstGeom>
          <a:noFill/>
        </p:spPr>
        <p:txBody>
          <a:bodyPr wrap="none" rtlCol="0">
            <a:spAutoFit/>
          </a:bodyPr>
          <a:lstStyle/>
          <a:p>
            <a:r>
              <a:rPr lang="en-US" sz="1200" dirty="0">
                <a:latin typeface="Times"/>
                <a:cs typeface="Times"/>
              </a:rPr>
              <a:t>Roman et al. (2009). Psychological Science, 20, 1053</a:t>
            </a:r>
          </a:p>
          <a:p>
            <a:r>
              <a:rPr lang="en-US" sz="1200" dirty="0" err="1">
                <a:latin typeface="Times"/>
                <a:cs typeface="Times"/>
              </a:rPr>
              <a:t>Koessler</a:t>
            </a:r>
            <a:r>
              <a:rPr lang="en-US" sz="1200" dirty="0">
                <a:latin typeface="Times"/>
                <a:cs typeface="Times"/>
              </a:rPr>
              <a:t> et al. (2009). Psychological Science, 20, 1356</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6888" y="573979"/>
            <a:ext cx="6399632" cy="5222971"/>
          </a:xfrm>
          <a:prstGeom prst="rect">
            <a:avLst/>
          </a:prstGeom>
          <a:noFill/>
          <a:ln>
            <a:noFill/>
          </a:ln>
          <a:extLst/>
        </p:spPr>
      </p:pic>
    </p:spTree>
    <p:extLst>
      <p:ext uri="{BB962C8B-B14F-4D97-AF65-F5344CB8AC3E}">
        <p14:creationId xmlns:p14="http://schemas.microsoft.com/office/powerpoint/2010/main" val="34072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58488" y="6343018"/>
            <a:ext cx="3087705" cy="276999"/>
          </a:xfrm>
          <a:prstGeom prst="rect">
            <a:avLst/>
          </a:prstGeom>
          <a:noFill/>
        </p:spPr>
        <p:txBody>
          <a:bodyPr wrap="none" rtlCol="0">
            <a:spAutoFit/>
          </a:bodyPr>
          <a:lstStyle/>
          <a:p>
            <a:r>
              <a:rPr lang="en-US" sz="1200" dirty="0" err="1">
                <a:latin typeface="Times"/>
                <a:cs typeface="Times"/>
              </a:rPr>
              <a:t>Kuhl</a:t>
            </a:r>
            <a:r>
              <a:rPr lang="en-US" sz="1200" dirty="0">
                <a:latin typeface="Times"/>
                <a:cs typeface="Times"/>
              </a:rPr>
              <a:t> et al. (2007).Nature </a:t>
            </a:r>
            <a:r>
              <a:rPr lang="en-US" sz="1200" dirty="0" err="1">
                <a:latin typeface="Times"/>
                <a:cs typeface="Times"/>
              </a:rPr>
              <a:t>Neuroscince</a:t>
            </a:r>
            <a:r>
              <a:rPr lang="en-US" sz="1200" dirty="0">
                <a:latin typeface="Times"/>
                <a:cs typeface="Times"/>
              </a:rPr>
              <a:t>, 10, 908</a:t>
            </a:r>
          </a:p>
        </p:txBody>
      </p:sp>
      <p:pic>
        <p:nvPicPr>
          <p:cNvPr id="5" name="Picture 4"/>
          <p:cNvPicPr/>
          <p:nvPr/>
        </p:nvPicPr>
        <p:blipFill>
          <a:blip r:embed="rId3"/>
          <a:stretch>
            <a:fillRect/>
          </a:stretch>
        </p:blipFill>
        <p:spPr>
          <a:xfrm>
            <a:off x="1041855" y="1090672"/>
            <a:ext cx="7135986" cy="4292211"/>
          </a:xfrm>
          <a:prstGeom prst="rect">
            <a:avLst/>
          </a:prstGeom>
        </p:spPr>
      </p:pic>
    </p:spTree>
    <p:extLst>
      <p:ext uri="{BB962C8B-B14F-4D97-AF65-F5344CB8AC3E}">
        <p14:creationId xmlns:p14="http://schemas.microsoft.com/office/powerpoint/2010/main" val="1266991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8964" y="6343019"/>
            <a:ext cx="3605474" cy="276999"/>
          </a:xfrm>
          <a:prstGeom prst="rect">
            <a:avLst/>
          </a:prstGeom>
          <a:noFill/>
        </p:spPr>
        <p:txBody>
          <a:bodyPr wrap="none" rtlCol="0">
            <a:spAutoFit/>
          </a:bodyPr>
          <a:lstStyle/>
          <a:p>
            <a:r>
              <a:rPr lang="en-US" sz="1200" dirty="0">
                <a:latin typeface="Times"/>
                <a:cs typeface="Times"/>
              </a:rPr>
              <a:t>Storm &amp; </a:t>
            </a:r>
            <a:r>
              <a:rPr lang="en-US" sz="1200" dirty="0" err="1">
                <a:latin typeface="Times"/>
                <a:cs typeface="Times"/>
              </a:rPr>
              <a:t>Jobe</a:t>
            </a:r>
            <a:r>
              <a:rPr lang="en-US" sz="1200" dirty="0">
                <a:latin typeface="Times"/>
                <a:cs typeface="Times"/>
              </a:rPr>
              <a:t> (2012).  Psychological Science, 23, 1356</a:t>
            </a:r>
          </a:p>
        </p:txBody>
      </p:sp>
      <p:pic>
        <p:nvPicPr>
          <p:cNvPr id="5" name="Picture 4"/>
          <p:cNvPicPr/>
          <p:nvPr/>
        </p:nvPicPr>
        <p:blipFill>
          <a:blip r:embed="rId2"/>
          <a:stretch>
            <a:fillRect/>
          </a:stretch>
        </p:blipFill>
        <p:spPr>
          <a:xfrm>
            <a:off x="980392" y="1256317"/>
            <a:ext cx="7784046" cy="3626233"/>
          </a:xfrm>
          <a:prstGeom prst="rect">
            <a:avLst/>
          </a:prstGeom>
        </p:spPr>
      </p:pic>
    </p:spTree>
    <p:extLst>
      <p:ext uri="{BB962C8B-B14F-4D97-AF65-F5344CB8AC3E}">
        <p14:creationId xmlns:p14="http://schemas.microsoft.com/office/powerpoint/2010/main" val="657968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9241" y="145453"/>
            <a:ext cx="2895600" cy="3530600"/>
          </a:xfrm>
          <a:prstGeom prst="rect">
            <a:avLst/>
          </a:prstGeom>
        </p:spPr>
      </p:pic>
      <p:pic>
        <p:nvPicPr>
          <p:cNvPr id="4" name="Picture 3"/>
          <p:cNvPicPr>
            <a:picLocks noChangeAspect="1"/>
          </p:cNvPicPr>
          <p:nvPr/>
        </p:nvPicPr>
        <p:blipFill>
          <a:blip r:embed="rId3"/>
          <a:stretch>
            <a:fillRect/>
          </a:stretch>
        </p:blipFill>
        <p:spPr>
          <a:xfrm>
            <a:off x="1777041" y="2991742"/>
            <a:ext cx="7056408" cy="3317725"/>
          </a:xfrm>
          <a:prstGeom prst="rect">
            <a:avLst/>
          </a:prstGeom>
        </p:spPr>
      </p:pic>
    </p:spTree>
    <p:extLst>
      <p:ext uri="{BB962C8B-B14F-4D97-AF65-F5344CB8AC3E}">
        <p14:creationId xmlns:p14="http://schemas.microsoft.com/office/powerpoint/2010/main" val="386761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9241" y="145453"/>
            <a:ext cx="2895600" cy="3530600"/>
          </a:xfrm>
          <a:prstGeom prst="rect">
            <a:avLst/>
          </a:prstGeom>
        </p:spPr>
      </p:pic>
      <p:pic>
        <p:nvPicPr>
          <p:cNvPr id="3" name="Picture 2"/>
          <p:cNvPicPr>
            <a:picLocks noChangeAspect="1"/>
          </p:cNvPicPr>
          <p:nvPr/>
        </p:nvPicPr>
        <p:blipFill>
          <a:blip r:embed="rId3"/>
          <a:stretch>
            <a:fillRect/>
          </a:stretch>
        </p:blipFill>
        <p:spPr>
          <a:xfrm>
            <a:off x="3224841" y="340863"/>
            <a:ext cx="5689600" cy="5727700"/>
          </a:xfrm>
          <a:prstGeom prst="rect">
            <a:avLst/>
          </a:prstGeom>
        </p:spPr>
      </p:pic>
      <p:pic>
        <p:nvPicPr>
          <p:cNvPr id="5" name="Picture 4"/>
          <p:cNvPicPr>
            <a:picLocks noChangeAspect="1"/>
          </p:cNvPicPr>
          <p:nvPr/>
        </p:nvPicPr>
        <p:blipFill>
          <a:blip r:embed="rId4"/>
          <a:stretch>
            <a:fillRect/>
          </a:stretch>
        </p:blipFill>
        <p:spPr>
          <a:xfrm>
            <a:off x="3281991" y="5933773"/>
            <a:ext cx="5575300" cy="660400"/>
          </a:xfrm>
          <a:prstGeom prst="rect">
            <a:avLst/>
          </a:prstGeom>
        </p:spPr>
      </p:pic>
      <p:sp>
        <p:nvSpPr>
          <p:cNvPr id="7" name="TextBox 6"/>
          <p:cNvSpPr txBox="1"/>
          <p:nvPr/>
        </p:nvSpPr>
        <p:spPr>
          <a:xfrm>
            <a:off x="7483560" y="6409507"/>
            <a:ext cx="934871" cy="369332"/>
          </a:xfrm>
          <a:prstGeom prst="rect">
            <a:avLst/>
          </a:prstGeom>
          <a:noFill/>
        </p:spPr>
        <p:txBody>
          <a:bodyPr wrap="none" rtlCol="0">
            <a:spAutoFit/>
          </a:bodyPr>
          <a:lstStyle/>
          <a:p>
            <a:r>
              <a:rPr lang="en-US"/>
              <a:t>Jill Price</a:t>
            </a:r>
          </a:p>
        </p:txBody>
      </p:sp>
    </p:spTree>
    <p:extLst>
      <p:ext uri="{BB962C8B-B14F-4D97-AF65-F5344CB8AC3E}">
        <p14:creationId xmlns:p14="http://schemas.microsoft.com/office/powerpoint/2010/main" val="920057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3C89-4992-924C-9373-519E52EADB80}"/>
              </a:ext>
            </a:extLst>
          </p:cNvPr>
          <p:cNvPicPr/>
          <p:nvPr/>
        </p:nvPicPr>
        <p:blipFill>
          <a:blip r:embed="rId3"/>
          <a:stretch>
            <a:fillRect/>
          </a:stretch>
        </p:blipFill>
        <p:spPr>
          <a:xfrm>
            <a:off x="501559" y="2166213"/>
            <a:ext cx="7989297" cy="1802283"/>
          </a:xfrm>
          <a:prstGeom prst="rect">
            <a:avLst/>
          </a:prstGeom>
        </p:spPr>
      </p:pic>
      <p:sp>
        <p:nvSpPr>
          <p:cNvPr id="3" name="TextBox 2">
            <a:extLst>
              <a:ext uri="{FF2B5EF4-FFF2-40B4-BE49-F238E27FC236}">
                <a16:creationId xmlns:a16="http://schemas.microsoft.com/office/drawing/2014/main" id="{B5D32000-7F09-9441-AD74-C5CF0E151EDF}"/>
              </a:ext>
            </a:extLst>
          </p:cNvPr>
          <p:cNvSpPr txBox="1"/>
          <p:nvPr/>
        </p:nvSpPr>
        <p:spPr>
          <a:xfrm>
            <a:off x="4709773" y="6343019"/>
            <a:ext cx="4357283" cy="276999"/>
          </a:xfrm>
          <a:prstGeom prst="rect">
            <a:avLst/>
          </a:prstGeom>
          <a:noFill/>
        </p:spPr>
        <p:txBody>
          <a:bodyPr wrap="none" rtlCol="0">
            <a:spAutoFit/>
          </a:bodyPr>
          <a:lstStyle/>
          <a:p>
            <a:r>
              <a:rPr lang="en-US" sz="1200" dirty="0">
                <a:latin typeface="Times"/>
                <a:cs typeface="Times"/>
              </a:rPr>
              <a:t>Diener et al.(2018).  Perspectives </a:t>
            </a:r>
            <a:r>
              <a:rPr lang="en-US" sz="1200" dirty="0" err="1">
                <a:latin typeface="Times"/>
                <a:cs typeface="Times"/>
              </a:rPr>
              <a:t>onPsychological</a:t>
            </a:r>
            <a:r>
              <a:rPr lang="en-US" sz="1200" dirty="0">
                <a:latin typeface="Times"/>
                <a:cs typeface="Times"/>
              </a:rPr>
              <a:t> Science, 13, 166</a:t>
            </a:r>
          </a:p>
        </p:txBody>
      </p:sp>
    </p:spTree>
    <p:extLst>
      <p:ext uri="{BB962C8B-B14F-4D97-AF65-F5344CB8AC3E}">
        <p14:creationId xmlns:p14="http://schemas.microsoft.com/office/powerpoint/2010/main" val="2025262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07D1A7-AA0C-5C40-8638-03B3D3DDE6C9}"/>
              </a:ext>
            </a:extLst>
          </p:cNvPr>
          <p:cNvPicPr/>
          <p:nvPr/>
        </p:nvPicPr>
        <p:blipFill>
          <a:blip r:embed="rId3"/>
          <a:stretch>
            <a:fillRect/>
          </a:stretch>
        </p:blipFill>
        <p:spPr>
          <a:xfrm>
            <a:off x="353250" y="274828"/>
            <a:ext cx="4950270" cy="2962148"/>
          </a:xfrm>
          <a:prstGeom prst="rect">
            <a:avLst/>
          </a:prstGeom>
        </p:spPr>
      </p:pic>
      <p:pic>
        <p:nvPicPr>
          <p:cNvPr id="3" name="Picture 2">
            <a:extLst>
              <a:ext uri="{FF2B5EF4-FFF2-40B4-BE49-F238E27FC236}">
                <a16:creationId xmlns:a16="http://schemas.microsoft.com/office/drawing/2014/main" id="{04F665AE-139A-1540-8A60-0547BDE3FA3D}"/>
              </a:ext>
            </a:extLst>
          </p:cNvPr>
          <p:cNvPicPr/>
          <p:nvPr/>
        </p:nvPicPr>
        <p:blipFill>
          <a:blip r:embed="rId4"/>
          <a:stretch>
            <a:fillRect/>
          </a:stretch>
        </p:blipFill>
        <p:spPr>
          <a:xfrm>
            <a:off x="3822001" y="3442271"/>
            <a:ext cx="4499039" cy="2830513"/>
          </a:xfrm>
          <a:prstGeom prst="rect">
            <a:avLst/>
          </a:prstGeom>
        </p:spPr>
      </p:pic>
      <p:sp>
        <p:nvSpPr>
          <p:cNvPr id="4" name="TextBox 3">
            <a:extLst>
              <a:ext uri="{FF2B5EF4-FFF2-40B4-BE49-F238E27FC236}">
                <a16:creationId xmlns:a16="http://schemas.microsoft.com/office/drawing/2014/main" id="{9B16ECAC-1349-7445-9902-42E37B38BB81}"/>
              </a:ext>
            </a:extLst>
          </p:cNvPr>
          <p:cNvSpPr txBox="1"/>
          <p:nvPr/>
        </p:nvSpPr>
        <p:spPr>
          <a:xfrm>
            <a:off x="4124557" y="6339579"/>
            <a:ext cx="4956806" cy="276999"/>
          </a:xfrm>
          <a:prstGeom prst="rect">
            <a:avLst/>
          </a:prstGeom>
          <a:noFill/>
        </p:spPr>
        <p:txBody>
          <a:bodyPr wrap="none" rtlCol="0">
            <a:spAutoFit/>
          </a:bodyPr>
          <a:lstStyle/>
          <a:p>
            <a:r>
              <a:rPr lang="en-US" sz="1200" dirty="0">
                <a:latin typeface="Times"/>
                <a:cs typeface="Times"/>
              </a:rPr>
              <a:t>Charles et al.(2003).  Journal of Experimental Psychology: General, 133, 310</a:t>
            </a:r>
          </a:p>
        </p:txBody>
      </p:sp>
    </p:spTree>
    <p:extLst>
      <p:ext uri="{BB962C8B-B14F-4D97-AF65-F5344CB8AC3E}">
        <p14:creationId xmlns:p14="http://schemas.microsoft.com/office/powerpoint/2010/main" val="4086457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6ECAC-1349-7445-9902-42E37B38BB81}"/>
              </a:ext>
            </a:extLst>
          </p:cNvPr>
          <p:cNvSpPr txBox="1"/>
          <p:nvPr/>
        </p:nvSpPr>
        <p:spPr>
          <a:xfrm>
            <a:off x="4910941" y="6339579"/>
            <a:ext cx="3680046" cy="276999"/>
          </a:xfrm>
          <a:prstGeom prst="rect">
            <a:avLst/>
          </a:prstGeom>
          <a:noFill/>
        </p:spPr>
        <p:txBody>
          <a:bodyPr wrap="none" rtlCol="0">
            <a:spAutoFit/>
          </a:bodyPr>
          <a:lstStyle/>
          <a:p>
            <a:r>
              <a:rPr lang="en-US" sz="1200" dirty="0">
                <a:latin typeface="Times"/>
                <a:cs typeface="Times"/>
              </a:rPr>
              <a:t>Berntsen.(1996). Applied Cognitive Psychology, 10, 435</a:t>
            </a:r>
          </a:p>
        </p:txBody>
      </p:sp>
      <p:pic>
        <p:nvPicPr>
          <p:cNvPr id="5" name="Picture 4">
            <a:extLst>
              <a:ext uri="{FF2B5EF4-FFF2-40B4-BE49-F238E27FC236}">
                <a16:creationId xmlns:a16="http://schemas.microsoft.com/office/drawing/2014/main" id="{7BF2D92F-3304-AE49-8C88-A2324C3B2650}"/>
              </a:ext>
            </a:extLst>
          </p:cNvPr>
          <p:cNvPicPr/>
          <p:nvPr/>
        </p:nvPicPr>
        <p:blipFill>
          <a:blip r:embed="rId3"/>
          <a:stretch>
            <a:fillRect/>
          </a:stretch>
        </p:blipFill>
        <p:spPr>
          <a:xfrm>
            <a:off x="691133" y="542353"/>
            <a:ext cx="4219807" cy="3115247"/>
          </a:xfrm>
          <a:prstGeom prst="rect">
            <a:avLst/>
          </a:prstGeom>
        </p:spPr>
      </p:pic>
      <p:pic>
        <p:nvPicPr>
          <p:cNvPr id="6" name="Picture 5">
            <a:extLst>
              <a:ext uri="{FF2B5EF4-FFF2-40B4-BE49-F238E27FC236}">
                <a16:creationId xmlns:a16="http://schemas.microsoft.com/office/drawing/2014/main" id="{B4830C44-CD1E-1143-8E0A-A5A3FEE6C138}"/>
              </a:ext>
            </a:extLst>
          </p:cNvPr>
          <p:cNvPicPr/>
          <p:nvPr/>
        </p:nvPicPr>
        <p:blipFill>
          <a:blip r:embed="rId4"/>
          <a:stretch>
            <a:fillRect/>
          </a:stretch>
        </p:blipFill>
        <p:spPr>
          <a:xfrm>
            <a:off x="4451993" y="3276472"/>
            <a:ext cx="4138994" cy="2795143"/>
          </a:xfrm>
          <a:prstGeom prst="rect">
            <a:avLst/>
          </a:prstGeom>
        </p:spPr>
      </p:pic>
    </p:spTree>
    <p:extLst>
      <p:ext uri="{BB962C8B-B14F-4D97-AF65-F5344CB8AC3E}">
        <p14:creationId xmlns:p14="http://schemas.microsoft.com/office/powerpoint/2010/main" val="992361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6ECAC-1349-7445-9902-42E37B38BB81}"/>
              </a:ext>
            </a:extLst>
          </p:cNvPr>
          <p:cNvSpPr txBox="1"/>
          <p:nvPr/>
        </p:nvSpPr>
        <p:spPr>
          <a:xfrm>
            <a:off x="3722221" y="6391719"/>
            <a:ext cx="5156796" cy="276999"/>
          </a:xfrm>
          <a:prstGeom prst="rect">
            <a:avLst/>
          </a:prstGeom>
          <a:noFill/>
        </p:spPr>
        <p:txBody>
          <a:bodyPr wrap="none" rtlCol="0">
            <a:spAutoFit/>
          </a:bodyPr>
          <a:lstStyle/>
          <a:p>
            <a:r>
              <a:rPr lang="en-US" sz="1200" dirty="0">
                <a:latin typeface="Times"/>
                <a:cs typeface="Times"/>
              </a:rPr>
              <a:t>Sedikides &amp; Green.(2000. Journal of Personality and Social Psychology, 79, 906</a:t>
            </a:r>
          </a:p>
        </p:txBody>
      </p:sp>
      <p:pic>
        <p:nvPicPr>
          <p:cNvPr id="7" name="Picture 6">
            <a:extLst>
              <a:ext uri="{FF2B5EF4-FFF2-40B4-BE49-F238E27FC236}">
                <a16:creationId xmlns:a16="http://schemas.microsoft.com/office/drawing/2014/main" id="{1EA21DF7-9A51-C944-BD31-B21D7F36EE57}"/>
              </a:ext>
            </a:extLst>
          </p:cNvPr>
          <p:cNvPicPr/>
          <p:nvPr/>
        </p:nvPicPr>
        <p:blipFill>
          <a:blip r:embed="rId2"/>
          <a:stretch>
            <a:fillRect/>
          </a:stretch>
        </p:blipFill>
        <p:spPr>
          <a:xfrm>
            <a:off x="1203452" y="1845564"/>
            <a:ext cx="6367780" cy="3055620"/>
          </a:xfrm>
          <a:prstGeom prst="rect">
            <a:avLst/>
          </a:prstGeom>
        </p:spPr>
      </p:pic>
    </p:spTree>
    <p:extLst>
      <p:ext uri="{BB962C8B-B14F-4D97-AF65-F5344CB8AC3E}">
        <p14:creationId xmlns:p14="http://schemas.microsoft.com/office/powerpoint/2010/main" val="2056399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6ECAC-1349-7445-9902-42E37B38BB81}"/>
              </a:ext>
            </a:extLst>
          </p:cNvPr>
          <p:cNvSpPr txBox="1"/>
          <p:nvPr/>
        </p:nvSpPr>
        <p:spPr>
          <a:xfrm>
            <a:off x="2719228" y="6227127"/>
            <a:ext cx="6424772" cy="461665"/>
          </a:xfrm>
          <a:prstGeom prst="rect">
            <a:avLst/>
          </a:prstGeom>
          <a:noFill/>
        </p:spPr>
        <p:txBody>
          <a:bodyPr wrap="none" rtlCol="0">
            <a:spAutoFit/>
          </a:bodyPr>
          <a:lstStyle/>
          <a:p>
            <a:r>
              <a:rPr lang="en-US" sz="1200" dirty="0" err="1">
                <a:latin typeface="Times"/>
                <a:cs typeface="Times"/>
              </a:rPr>
              <a:t>Besden</a:t>
            </a:r>
            <a:r>
              <a:rPr lang="en-US" sz="1200" dirty="0">
                <a:latin typeface="Times"/>
                <a:cs typeface="Times"/>
              </a:rPr>
              <a:t> &amp; </a:t>
            </a:r>
            <a:r>
              <a:rPr lang="en-US" sz="1200" dirty="0" err="1">
                <a:latin typeface="Times"/>
                <a:cs typeface="Times"/>
              </a:rPr>
              <a:t>Besden</a:t>
            </a:r>
            <a:r>
              <a:rPr lang="en-US" sz="1200" dirty="0">
                <a:latin typeface="Times"/>
                <a:cs typeface="Times"/>
              </a:rPr>
              <a:t> (1996).Memory, 4, 633</a:t>
            </a:r>
          </a:p>
          <a:p>
            <a:r>
              <a:rPr lang="en-US" sz="1200" dirty="0" err="1">
                <a:latin typeface="Times"/>
                <a:cs typeface="Times"/>
              </a:rPr>
              <a:t>Basden</a:t>
            </a:r>
            <a:r>
              <a:rPr lang="en-US" sz="1200" dirty="0">
                <a:latin typeface="Times"/>
                <a:cs typeface="Times"/>
              </a:rPr>
              <a:t> et al. (1994). Journal of Experimental Psychology: Learning, Memory, &amp; Cognition, 19, 603</a:t>
            </a:r>
          </a:p>
        </p:txBody>
      </p:sp>
      <p:pic>
        <p:nvPicPr>
          <p:cNvPr id="5" name="Picture 4">
            <a:extLst>
              <a:ext uri="{FF2B5EF4-FFF2-40B4-BE49-F238E27FC236}">
                <a16:creationId xmlns:a16="http://schemas.microsoft.com/office/drawing/2014/main" id="{51035D2C-F201-414F-A1B9-AA7770B2A684}"/>
              </a:ext>
            </a:extLst>
          </p:cNvPr>
          <p:cNvPicPr/>
          <p:nvPr/>
        </p:nvPicPr>
        <p:blipFill>
          <a:blip r:embed="rId3"/>
          <a:stretch>
            <a:fillRect/>
          </a:stretch>
        </p:blipFill>
        <p:spPr>
          <a:xfrm>
            <a:off x="146304" y="438848"/>
            <a:ext cx="4224528" cy="3109024"/>
          </a:xfrm>
          <a:prstGeom prst="rect">
            <a:avLst/>
          </a:prstGeom>
        </p:spPr>
      </p:pic>
      <p:pic>
        <p:nvPicPr>
          <p:cNvPr id="6" name="Picture 5">
            <a:extLst>
              <a:ext uri="{FF2B5EF4-FFF2-40B4-BE49-F238E27FC236}">
                <a16:creationId xmlns:a16="http://schemas.microsoft.com/office/drawing/2014/main" id="{33D2F710-FF9A-694F-9B95-A2149B80018D}"/>
              </a:ext>
            </a:extLst>
          </p:cNvPr>
          <p:cNvPicPr/>
          <p:nvPr/>
        </p:nvPicPr>
        <p:blipFill>
          <a:blip r:embed="rId4"/>
          <a:stretch>
            <a:fillRect/>
          </a:stretch>
        </p:blipFill>
        <p:spPr>
          <a:xfrm>
            <a:off x="3528568" y="3571524"/>
            <a:ext cx="4298696" cy="2262347"/>
          </a:xfrm>
          <a:prstGeom prst="rect">
            <a:avLst/>
          </a:prstGeom>
        </p:spPr>
      </p:pic>
    </p:spTree>
    <p:extLst>
      <p:ext uri="{BB962C8B-B14F-4D97-AF65-F5344CB8AC3E}">
        <p14:creationId xmlns:p14="http://schemas.microsoft.com/office/powerpoint/2010/main" val="1417872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948" y="864116"/>
            <a:ext cx="7253640" cy="4898329"/>
          </a:xfrm>
          <a:prstGeom prst="rect">
            <a:avLst/>
          </a:prstGeom>
          <a:noFill/>
          <a:ln>
            <a:noFill/>
          </a:ln>
          <a:extLst/>
        </p:spPr>
      </p:pic>
    </p:spTree>
    <p:extLst>
      <p:ext uri="{BB962C8B-B14F-4D97-AF65-F5344CB8AC3E}">
        <p14:creationId xmlns:p14="http://schemas.microsoft.com/office/powerpoint/2010/main" val="69453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6ECAC-1349-7445-9902-42E37B38BB81}"/>
              </a:ext>
            </a:extLst>
          </p:cNvPr>
          <p:cNvSpPr txBox="1"/>
          <p:nvPr/>
        </p:nvSpPr>
        <p:spPr>
          <a:xfrm>
            <a:off x="4965805" y="6336855"/>
            <a:ext cx="3741473" cy="276999"/>
          </a:xfrm>
          <a:prstGeom prst="rect">
            <a:avLst/>
          </a:prstGeom>
          <a:noFill/>
        </p:spPr>
        <p:txBody>
          <a:bodyPr wrap="none" rtlCol="0">
            <a:spAutoFit/>
          </a:bodyPr>
          <a:lstStyle/>
          <a:p>
            <a:r>
              <a:rPr lang="en-US" sz="1200" dirty="0">
                <a:latin typeface="Times"/>
                <a:cs typeface="Times"/>
              </a:rPr>
              <a:t>Fawcett &amp; Taylor.(2008). Memory &amp; Cognition, 36, 1168</a:t>
            </a:r>
          </a:p>
        </p:txBody>
      </p:sp>
      <p:pic>
        <p:nvPicPr>
          <p:cNvPr id="5" name="Picture 4">
            <a:extLst>
              <a:ext uri="{FF2B5EF4-FFF2-40B4-BE49-F238E27FC236}">
                <a16:creationId xmlns:a16="http://schemas.microsoft.com/office/drawing/2014/main" id="{1B64E8F1-D9A4-354C-8FC3-631F8B5745A7}"/>
              </a:ext>
            </a:extLst>
          </p:cNvPr>
          <p:cNvPicPr/>
          <p:nvPr/>
        </p:nvPicPr>
        <p:blipFill>
          <a:blip r:embed="rId3"/>
          <a:stretch>
            <a:fillRect/>
          </a:stretch>
        </p:blipFill>
        <p:spPr>
          <a:xfrm>
            <a:off x="1848675" y="1411033"/>
            <a:ext cx="5740845" cy="3801047"/>
          </a:xfrm>
          <a:prstGeom prst="rect">
            <a:avLst/>
          </a:prstGeom>
        </p:spPr>
      </p:pic>
    </p:spTree>
    <p:extLst>
      <p:ext uri="{BB962C8B-B14F-4D97-AF65-F5344CB8AC3E}">
        <p14:creationId xmlns:p14="http://schemas.microsoft.com/office/powerpoint/2010/main" val="198048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6ECAC-1349-7445-9902-42E37B38BB81}"/>
              </a:ext>
            </a:extLst>
          </p:cNvPr>
          <p:cNvSpPr txBox="1"/>
          <p:nvPr/>
        </p:nvSpPr>
        <p:spPr>
          <a:xfrm>
            <a:off x="4435453" y="6410007"/>
            <a:ext cx="4471096" cy="276999"/>
          </a:xfrm>
          <a:prstGeom prst="rect">
            <a:avLst/>
          </a:prstGeom>
          <a:noFill/>
        </p:spPr>
        <p:txBody>
          <a:bodyPr wrap="none" rtlCol="0">
            <a:spAutoFit/>
          </a:bodyPr>
          <a:lstStyle/>
          <a:p>
            <a:r>
              <a:rPr lang="en-US" sz="1200" dirty="0">
                <a:latin typeface="Times"/>
                <a:cs typeface="Times"/>
              </a:rPr>
              <a:t>Rizzio &amp; Dennis .(2013). Journal of Cognitive Neuroscience, 25, 297</a:t>
            </a:r>
          </a:p>
        </p:txBody>
      </p:sp>
      <p:pic>
        <p:nvPicPr>
          <p:cNvPr id="6" name="Picture 5">
            <a:extLst>
              <a:ext uri="{FF2B5EF4-FFF2-40B4-BE49-F238E27FC236}">
                <a16:creationId xmlns:a16="http://schemas.microsoft.com/office/drawing/2014/main" id="{426B42EB-CA27-4544-AA14-3888EE25EE97}"/>
              </a:ext>
            </a:extLst>
          </p:cNvPr>
          <p:cNvPicPr/>
          <p:nvPr/>
        </p:nvPicPr>
        <p:blipFill>
          <a:blip r:embed="rId3"/>
          <a:stretch>
            <a:fillRect/>
          </a:stretch>
        </p:blipFill>
        <p:spPr>
          <a:xfrm>
            <a:off x="943736" y="860678"/>
            <a:ext cx="7304151" cy="4515993"/>
          </a:xfrm>
          <a:prstGeom prst="rect">
            <a:avLst/>
          </a:prstGeom>
        </p:spPr>
      </p:pic>
    </p:spTree>
    <p:extLst>
      <p:ext uri="{BB962C8B-B14F-4D97-AF65-F5344CB8AC3E}">
        <p14:creationId xmlns:p14="http://schemas.microsoft.com/office/powerpoint/2010/main" val="2458067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6ECAC-1349-7445-9902-42E37B38BB81}"/>
              </a:ext>
            </a:extLst>
          </p:cNvPr>
          <p:cNvSpPr txBox="1"/>
          <p:nvPr/>
        </p:nvSpPr>
        <p:spPr>
          <a:xfrm>
            <a:off x="2719228" y="6227127"/>
            <a:ext cx="6424772" cy="461665"/>
          </a:xfrm>
          <a:prstGeom prst="rect">
            <a:avLst/>
          </a:prstGeom>
          <a:noFill/>
        </p:spPr>
        <p:txBody>
          <a:bodyPr wrap="none" rtlCol="0">
            <a:spAutoFit/>
          </a:bodyPr>
          <a:lstStyle/>
          <a:p>
            <a:r>
              <a:rPr lang="en-US" sz="1200" dirty="0" err="1">
                <a:latin typeface="Times"/>
                <a:cs typeface="Times"/>
              </a:rPr>
              <a:t>Besden</a:t>
            </a:r>
            <a:r>
              <a:rPr lang="en-US" sz="1200" dirty="0">
                <a:latin typeface="Times"/>
                <a:cs typeface="Times"/>
              </a:rPr>
              <a:t> &amp; </a:t>
            </a:r>
            <a:r>
              <a:rPr lang="en-US" sz="1200" dirty="0" err="1">
                <a:latin typeface="Times"/>
                <a:cs typeface="Times"/>
              </a:rPr>
              <a:t>Besden</a:t>
            </a:r>
            <a:r>
              <a:rPr lang="en-US" sz="1200" dirty="0">
                <a:latin typeface="Times"/>
                <a:cs typeface="Times"/>
              </a:rPr>
              <a:t> (1996).Memory, 4, 633</a:t>
            </a:r>
          </a:p>
          <a:p>
            <a:r>
              <a:rPr lang="en-US" sz="1200" dirty="0" err="1">
                <a:latin typeface="Times"/>
                <a:cs typeface="Times"/>
              </a:rPr>
              <a:t>Basden</a:t>
            </a:r>
            <a:r>
              <a:rPr lang="en-US" sz="1200" dirty="0">
                <a:latin typeface="Times"/>
                <a:cs typeface="Times"/>
              </a:rPr>
              <a:t> et al. (1994). Journal of Experimental Psychology: Learning, Memory, &amp; Cognition, 19, 603</a:t>
            </a:r>
          </a:p>
        </p:txBody>
      </p:sp>
      <p:pic>
        <p:nvPicPr>
          <p:cNvPr id="5" name="Picture 4">
            <a:extLst>
              <a:ext uri="{FF2B5EF4-FFF2-40B4-BE49-F238E27FC236}">
                <a16:creationId xmlns:a16="http://schemas.microsoft.com/office/drawing/2014/main" id="{51035D2C-F201-414F-A1B9-AA7770B2A684}"/>
              </a:ext>
            </a:extLst>
          </p:cNvPr>
          <p:cNvPicPr/>
          <p:nvPr/>
        </p:nvPicPr>
        <p:blipFill>
          <a:blip r:embed="rId3"/>
          <a:stretch>
            <a:fillRect/>
          </a:stretch>
        </p:blipFill>
        <p:spPr>
          <a:xfrm>
            <a:off x="146304" y="438848"/>
            <a:ext cx="4224528" cy="3109024"/>
          </a:xfrm>
          <a:prstGeom prst="rect">
            <a:avLst/>
          </a:prstGeom>
        </p:spPr>
      </p:pic>
      <p:pic>
        <p:nvPicPr>
          <p:cNvPr id="6" name="Picture 5">
            <a:extLst>
              <a:ext uri="{FF2B5EF4-FFF2-40B4-BE49-F238E27FC236}">
                <a16:creationId xmlns:a16="http://schemas.microsoft.com/office/drawing/2014/main" id="{33D2F710-FF9A-694F-9B95-A2149B80018D}"/>
              </a:ext>
            </a:extLst>
          </p:cNvPr>
          <p:cNvPicPr/>
          <p:nvPr/>
        </p:nvPicPr>
        <p:blipFill>
          <a:blip r:embed="rId4"/>
          <a:stretch>
            <a:fillRect/>
          </a:stretch>
        </p:blipFill>
        <p:spPr>
          <a:xfrm>
            <a:off x="3528568" y="3571524"/>
            <a:ext cx="4298696" cy="2262347"/>
          </a:xfrm>
          <a:prstGeom prst="rect">
            <a:avLst/>
          </a:prstGeom>
        </p:spPr>
      </p:pic>
    </p:spTree>
    <p:extLst>
      <p:ext uri="{BB962C8B-B14F-4D97-AF65-F5344CB8AC3E}">
        <p14:creationId xmlns:p14="http://schemas.microsoft.com/office/powerpoint/2010/main" val="621754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6ECAC-1349-7445-9902-42E37B38BB81}"/>
              </a:ext>
            </a:extLst>
          </p:cNvPr>
          <p:cNvSpPr txBox="1"/>
          <p:nvPr/>
        </p:nvSpPr>
        <p:spPr>
          <a:xfrm>
            <a:off x="3978253" y="6410007"/>
            <a:ext cx="5101846" cy="276999"/>
          </a:xfrm>
          <a:prstGeom prst="rect">
            <a:avLst/>
          </a:prstGeom>
          <a:noFill/>
        </p:spPr>
        <p:txBody>
          <a:bodyPr wrap="none" rtlCol="0">
            <a:spAutoFit/>
          </a:bodyPr>
          <a:lstStyle/>
          <a:p>
            <a:r>
              <a:rPr lang="en-US" sz="1200" dirty="0" err="1">
                <a:latin typeface="Times"/>
                <a:cs typeface="Times"/>
              </a:rPr>
              <a:t>Geiselman</a:t>
            </a:r>
            <a:r>
              <a:rPr lang="en-US" sz="1200" dirty="0">
                <a:latin typeface="Times"/>
                <a:cs typeface="Times"/>
              </a:rPr>
              <a:t> et al .(1983).Journal of Experimental Psychology: General, 112, 58</a:t>
            </a:r>
          </a:p>
        </p:txBody>
      </p:sp>
      <p:pic>
        <p:nvPicPr>
          <p:cNvPr id="5" name="Picture 4">
            <a:extLst>
              <a:ext uri="{FF2B5EF4-FFF2-40B4-BE49-F238E27FC236}">
                <a16:creationId xmlns:a16="http://schemas.microsoft.com/office/drawing/2014/main" id="{C8B26F3F-C433-344D-878A-864418289B93}"/>
              </a:ext>
            </a:extLst>
          </p:cNvPr>
          <p:cNvPicPr/>
          <p:nvPr/>
        </p:nvPicPr>
        <p:blipFill>
          <a:blip r:embed="rId3"/>
          <a:stretch>
            <a:fillRect/>
          </a:stretch>
        </p:blipFill>
        <p:spPr>
          <a:xfrm>
            <a:off x="1857756" y="567944"/>
            <a:ext cx="5804916" cy="5028184"/>
          </a:xfrm>
          <a:prstGeom prst="rect">
            <a:avLst/>
          </a:prstGeom>
        </p:spPr>
      </p:pic>
    </p:spTree>
    <p:extLst>
      <p:ext uri="{BB962C8B-B14F-4D97-AF65-F5344CB8AC3E}">
        <p14:creationId xmlns:p14="http://schemas.microsoft.com/office/powerpoint/2010/main" val="422288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6ECAC-1349-7445-9902-42E37B38BB81}"/>
              </a:ext>
            </a:extLst>
          </p:cNvPr>
          <p:cNvSpPr txBox="1"/>
          <p:nvPr/>
        </p:nvSpPr>
        <p:spPr>
          <a:xfrm>
            <a:off x="2495642" y="6410007"/>
            <a:ext cx="6648358" cy="276999"/>
          </a:xfrm>
          <a:prstGeom prst="rect">
            <a:avLst/>
          </a:prstGeom>
          <a:noFill/>
        </p:spPr>
        <p:txBody>
          <a:bodyPr wrap="none" rtlCol="0">
            <a:spAutoFit/>
          </a:bodyPr>
          <a:lstStyle/>
          <a:p>
            <a:r>
              <a:rPr lang="en-US" sz="1200" dirty="0">
                <a:latin typeface="Times"/>
                <a:cs typeface="Times"/>
              </a:rPr>
              <a:t>Bjork and Bjork (2003).Journal of Experimental Psychology: Learning, Memory, and Cognition, 29, 524</a:t>
            </a:r>
          </a:p>
        </p:txBody>
      </p:sp>
      <p:pic>
        <p:nvPicPr>
          <p:cNvPr id="2" name="Picture 1">
            <a:extLst>
              <a:ext uri="{FF2B5EF4-FFF2-40B4-BE49-F238E27FC236}">
                <a16:creationId xmlns:a16="http://schemas.microsoft.com/office/drawing/2014/main" id="{3457FCB7-96EB-9344-A0E2-18A026C97957}"/>
              </a:ext>
            </a:extLst>
          </p:cNvPr>
          <p:cNvPicPr>
            <a:picLocks noChangeAspect="1"/>
          </p:cNvPicPr>
          <p:nvPr/>
        </p:nvPicPr>
        <p:blipFill>
          <a:blip r:embed="rId2"/>
          <a:stretch>
            <a:fillRect/>
          </a:stretch>
        </p:blipFill>
        <p:spPr>
          <a:xfrm>
            <a:off x="371232" y="566928"/>
            <a:ext cx="3230150" cy="5102352"/>
          </a:xfrm>
          <a:prstGeom prst="rect">
            <a:avLst/>
          </a:prstGeom>
        </p:spPr>
      </p:pic>
      <p:pic>
        <p:nvPicPr>
          <p:cNvPr id="3" name="Picture 2">
            <a:extLst>
              <a:ext uri="{FF2B5EF4-FFF2-40B4-BE49-F238E27FC236}">
                <a16:creationId xmlns:a16="http://schemas.microsoft.com/office/drawing/2014/main" id="{3DCC2D8A-5705-0648-834C-E25D9E2F749D}"/>
              </a:ext>
            </a:extLst>
          </p:cNvPr>
          <p:cNvPicPr>
            <a:picLocks noChangeAspect="1"/>
          </p:cNvPicPr>
          <p:nvPr/>
        </p:nvPicPr>
        <p:blipFill>
          <a:blip r:embed="rId3"/>
          <a:stretch>
            <a:fillRect/>
          </a:stretch>
        </p:blipFill>
        <p:spPr>
          <a:xfrm>
            <a:off x="3435350" y="1604264"/>
            <a:ext cx="5708650" cy="3388360"/>
          </a:xfrm>
          <a:prstGeom prst="rect">
            <a:avLst/>
          </a:prstGeom>
        </p:spPr>
      </p:pic>
    </p:spTree>
    <p:extLst>
      <p:ext uri="{BB962C8B-B14F-4D97-AF65-F5344CB8AC3E}">
        <p14:creationId xmlns:p14="http://schemas.microsoft.com/office/powerpoint/2010/main" val="1329452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EAC65-F1C3-F54A-B11D-E4B9EB91F5E8}"/>
              </a:ext>
            </a:extLst>
          </p:cNvPr>
          <p:cNvSpPr txBox="1"/>
          <p:nvPr/>
        </p:nvSpPr>
        <p:spPr>
          <a:xfrm>
            <a:off x="5458298" y="6410007"/>
            <a:ext cx="3530134" cy="276999"/>
          </a:xfrm>
          <a:prstGeom prst="rect">
            <a:avLst/>
          </a:prstGeom>
          <a:noFill/>
        </p:spPr>
        <p:txBody>
          <a:bodyPr wrap="none" rtlCol="0">
            <a:spAutoFit/>
          </a:bodyPr>
          <a:lstStyle/>
          <a:p>
            <a:r>
              <a:rPr lang="en-US" sz="1200" dirty="0">
                <a:latin typeface="Times"/>
                <a:cs typeface="Times"/>
              </a:rPr>
              <a:t>Joslyn &amp; Oakes (2005).Memory &amp; Cognition, 33, 577</a:t>
            </a:r>
          </a:p>
        </p:txBody>
      </p:sp>
      <p:pic>
        <p:nvPicPr>
          <p:cNvPr id="5" name="Picture 4">
            <a:extLst>
              <a:ext uri="{FF2B5EF4-FFF2-40B4-BE49-F238E27FC236}">
                <a16:creationId xmlns:a16="http://schemas.microsoft.com/office/drawing/2014/main" id="{1C0CFCA0-D059-4B4E-A201-CEC641F86474}"/>
              </a:ext>
            </a:extLst>
          </p:cNvPr>
          <p:cNvPicPr/>
          <p:nvPr/>
        </p:nvPicPr>
        <p:blipFill>
          <a:blip r:embed="rId3"/>
          <a:stretch>
            <a:fillRect/>
          </a:stretch>
        </p:blipFill>
        <p:spPr>
          <a:xfrm>
            <a:off x="1748409" y="413258"/>
            <a:ext cx="5756910" cy="2959100"/>
          </a:xfrm>
          <a:prstGeom prst="rect">
            <a:avLst/>
          </a:prstGeom>
        </p:spPr>
      </p:pic>
      <p:pic>
        <p:nvPicPr>
          <p:cNvPr id="6" name="Picture 5">
            <a:extLst>
              <a:ext uri="{FF2B5EF4-FFF2-40B4-BE49-F238E27FC236}">
                <a16:creationId xmlns:a16="http://schemas.microsoft.com/office/drawing/2014/main" id="{6E01FC81-6DE6-DE40-B367-38159AA18D7C}"/>
              </a:ext>
            </a:extLst>
          </p:cNvPr>
          <p:cNvPicPr/>
          <p:nvPr/>
        </p:nvPicPr>
        <p:blipFill>
          <a:blip r:embed="rId4"/>
          <a:stretch>
            <a:fillRect/>
          </a:stretch>
        </p:blipFill>
        <p:spPr>
          <a:xfrm>
            <a:off x="1748409" y="3372358"/>
            <a:ext cx="5756910" cy="2869565"/>
          </a:xfrm>
          <a:prstGeom prst="rect">
            <a:avLst/>
          </a:prstGeom>
        </p:spPr>
      </p:pic>
    </p:spTree>
    <p:extLst>
      <p:ext uri="{BB962C8B-B14F-4D97-AF65-F5344CB8AC3E}">
        <p14:creationId xmlns:p14="http://schemas.microsoft.com/office/powerpoint/2010/main" val="4171518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73C06-C6F5-B14A-A44C-5EBACD2DC76F}"/>
              </a:ext>
            </a:extLst>
          </p:cNvPr>
          <p:cNvSpPr txBox="1"/>
          <p:nvPr/>
        </p:nvSpPr>
        <p:spPr>
          <a:xfrm>
            <a:off x="5458298" y="6410007"/>
            <a:ext cx="3544175" cy="276999"/>
          </a:xfrm>
          <a:prstGeom prst="rect">
            <a:avLst/>
          </a:prstGeom>
          <a:noFill/>
        </p:spPr>
        <p:txBody>
          <a:bodyPr wrap="none" rtlCol="0">
            <a:spAutoFit/>
          </a:bodyPr>
          <a:lstStyle/>
          <a:p>
            <a:r>
              <a:rPr lang="en-US" sz="1200" dirty="0">
                <a:latin typeface="Times"/>
                <a:cs typeface="Times"/>
              </a:rPr>
              <a:t>Levy &amp; Anderson (2008).Acta </a:t>
            </a:r>
            <a:r>
              <a:rPr lang="en-US" sz="1200" dirty="0" err="1">
                <a:latin typeface="Times"/>
                <a:cs typeface="Times"/>
              </a:rPr>
              <a:t>Psychologica</a:t>
            </a:r>
            <a:r>
              <a:rPr lang="en-US" sz="1200" dirty="0">
                <a:latin typeface="Times"/>
                <a:cs typeface="Times"/>
              </a:rPr>
              <a:t>, 127, 623</a:t>
            </a:r>
          </a:p>
        </p:txBody>
      </p:sp>
      <p:pic>
        <p:nvPicPr>
          <p:cNvPr id="3" name="Picture 2">
            <a:extLst>
              <a:ext uri="{FF2B5EF4-FFF2-40B4-BE49-F238E27FC236}">
                <a16:creationId xmlns:a16="http://schemas.microsoft.com/office/drawing/2014/main" id="{F8AF50D7-8733-114C-A802-DEBC3D9DA35A}"/>
              </a:ext>
            </a:extLst>
          </p:cNvPr>
          <p:cNvPicPr/>
          <p:nvPr/>
        </p:nvPicPr>
        <p:blipFill>
          <a:blip r:embed="rId2"/>
          <a:stretch>
            <a:fillRect/>
          </a:stretch>
        </p:blipFill>
        <p:spPr>
          <a:xfrm>
            <a:off x="1839849" y="427228"/>
            <a:ext cx="5756910" cy="1651000"/>
          </a:xfrm>
          <a:prstGeom prst="rect">
            <a:avLst/>
          </a:prstGeom>
        </p:spPr>
      </p:pic>
      <p:pic>
        <p:nvPicPr>
          <p:cNvPr id="4" name="Picture 3">
            <a:extLst>
              <a:ext uri="{FF2B5EF4-FFF2-40B4-BE49-F238E27FC236}">
                <a16:creationId xmlns:a16="http://schemas.microsoft.com/office/drawing/2014/main" id="{47903C2C-5F00-0D4C-B61E-3E9AF86187F4}"/>
              </a:ext>
            </a:extLst>
          </p:cNvPr>
          <p:cNvPicPr/>
          <p:nvPr/>
        </p:nvPicPr>
        <p:blipFill>
          <a:blip r:embed="rId3"/>
          <a:stretch>
            <a:fillRect/>
          </a:stretch>
        </p:blipFill>
        <p:spPr>
          <a:xfrm>
            <a:off x="1839849" y="2382012"/>
            <a:ext cx="5756910" cy="3337560"/>
          </a:xfrm>
          <a:prstGeom prst="rect">
            <a:avLst/>
          </a:prstGeom>
        </p:spPr>
      </p:pic>
    </p:spTree>
    <p:extLst>
      <p:ext uri="{BB962C8B-B14F-4D97-AF65-F5344CB8AC3E}">
        <p14:creationId xmlns:p14="http://schemas.microsoft.com/office/powerpoint/2010/main" val="3630268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73C06-C6F5-B14A-A44C-5EBACD2DC76F}"/>
              </a:ext>
            </a:extLst>
          </p:cNvPr>
          <p:cNvSpPr txBox="1"/>
          <p:nvPr/>
        </p:nvSpPr>
        <p:spPr>
          <a:xfrm>
            <a:off x="5750906" y="6391719"/>
            <a:ext cx="3137397" cy="276999"/>
          </a:xfrm>
          <a:prstGeom prst="rect">
            <a:avLst/>
          </a:prstGeom>
          <a:noFill/>
        </p:spPr>
        <p:txBody>
          <a:bodyPr wrap="none" rtlCol="0">
            <a:spAutoFit/>
          </a:bodyPr>
          <a:lstStyle/>
          <a:p>
            <a:r>
              <a:rPr lang="en-US" sz="1200" dirty="0" err="1">
                <a:latin typeface="Times"/>
                <a:cs typeface="Times"/>
              </a:rPr>
              <a:t>Noreeen</a:t>
            </a:r>
            <a:r>
              <a:rPr lang="en-US" sz="1200" dirty="0">
                <a:latin typeface="Times"/>
                <a:cs typeface="Times"/>
              </a:rPr>
              <a:t> &amp; MacLeod (2013).JEP: LMC, 39 375</a:t>
            </a:r>
          </a:p>
        </p:txBody>
      </p:sp>
      <p:pic>
        <p:nvPicPr>
          <p:cNvPr id="5" name="Picture 4">
            <a:extLst>
              <a:ext uri="{FF2B5EF4-FFF2-40B4-BE49-F238E27FC236}">
                <a16:creationId xmlns:a16="http://schemas.microsoft.com/office/drawing/2014/main" id="{644961F8-8960-8B43-BEAA-533E5CBCBF99}"/>
              </a:ext>
            </a:extLst>
          </p:cNvPr>
          <p:cNvPicPr/>
          <p:nvPr/>
        </p:nvPicPr>
        <p:blipFill>
          <a:blip r:embed="rId2"/>
          <a:stretch>
            <a:fillRect/>
          </a:stretch>
        </p:blipFill>
        <p:spPr>
          <a:xfrm>
            <a:off x="0" y="2138235"/>
            <a:ext cx="4590288" cy="2452053"/>
          </a:xfrm>
          <a:prstGeom prst="rect">
            <a:avLst/>
          </a:prstGeom>
        </p:spPr>
      </p:pic>
      <p:pic>
        <p:nvPicPr>
          <p:cNvPr id="6" name="Picture 5">
            <a:extLst>
              <a:ext uri="{FF2B5EF4-FFF2-40B4-BE49-F238E27FC236}">
                <a16:creationId xmlns:a16="http://schemas.microsoft.com/office/drawing/2014/main" id="{A853B32C-A825-B249-99DF-D97794D0AD28}"/>
              </a:ext>
            </a:extLst>
          </p:cNvPr>
          <p:cNvPicPr/>
          <p:nvPr/>
        </p:nvPicPr>
        <p:blipFill>
          <a:blip r:embed="rId3"/>
          <a:stretch>
            <a:fillRect/>
          </a:stretch>
        </p:blipFill>
        <p:spPr>
          <a:xfrm>
            <a:off x="4745545" y="2138235"/>
            <a:ext cx="3922967" cy="2594864"/>
          </a:xfrm>
          <a:prstGeom prst="rect">
            <a:avLst/>
          </a:prstGeom>
        </p:spPr>
      </p:pic>
    </p:spTree>
    <p:extLst>
      <p:ext uri="{BB962C8B-B14F-4D97-AF65-F5344CB8AC3E}">
        <p14:creationId xmlns:p14="http://schemas.microsoft.com/office/powerpoint/2010/main" val="4162786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73C06-C6F5-B14A-A44C-5EBACD2DC76F}"/>
              </a:ext>
            </a:extLst>
          </p:cNvPr>
          <p:cNvSpPr txBox="1"/>
          <p:nvPr/>
        </p:nvSpPr>
        <p:spPr>
          <a:xfrm>
            <a:off x="5750906" y="6391719"/>
            <a:ext cx="2744662" cy="276999"/>
          </a:xfrm>
          <a:prstGeom prst="rect">
            <a:avLst/>
          </a:prstGeom>
          <a:noFill/>
        </p:spPr>
        <p:txBody>
          <a:bodyPr wrap="none" rtlCol="0">
            <a:spAutoFit/>
          </a:bodyPr>
          <a:lstStyle/>
          <a:p>
            <a:r>
              <a:rPr lang="en-US" sz="1200" dirty="0">
                <a:latin typeface="Times"/>
                <a:cs typeface="Times"/>
              </a:rPr>
              <a:t>Anderson et al. (2004), Science, 303, 232</a:t>
            </a:r>
          </a:p>
        </p:txBody>
      </p:sp>
      <p:pic>
        <p:nvPicPr>
          <p:cNvPr id="7" name="Picture 6">
            <a:extLst>
              <a:ext uri="{FF2B5EF4-FFF2-40B4-BE49-F238E27FC236}">
                <a16:creationId xmlns:a16="http://schemas.microsoft.com/office/drawing/2014/main" id="{75EE9283-45F9-A949-850F-84E7C3BE039D}"/>
              </a:ext>
            </a:extLst>
          </p:cNvPr>
          <p:cNvPicPr/>
          <p:nvPr/>
        </p:nvPicPr>
        <p:blipFill>
          <a:blip r:embed="rId2"/>
          <a:stretch>
            <a:fillRect/>
          </a:stretch>
        </p:blipFill>
        <p:spPr>
          <a:xfrm>
            <a:off x="943736" y="459041"/>
            <a:ext cx="7304151" cy="2137855"/>
          </a:xfrm>
          <a:prstGeom prst="rect">
            <a:avLst/>
          </a:prstGeom>
        </p:spPr>
      </p:pic>
      <p:pic>
        <p:nvPicPr>
          <p:cNvPr id="8" name="Picture 7">
            <a:extLst>
              <a:ext uri="{FF2B5EF4-FFF2-40B4-BE49-F238E27FC236}">
                <a16:creationId xmlns:a16="http://schemas.microsoft.com/office/drawing/2014/main" id="{2977D561-AD06-DC4A-9181-2C3FA37261F1}"/>
              </a:ext>
            </a:extLst>
          </p:cNvPr>
          <p:cNvPicPr/>
          <p:nvPr/>
        </p:nvPicPr>
        <p:blipFill>
          <a:blip r:embed="rId3"/>
          <a:stretch>
            <a:fillRect/>
          </a:stretch>
        </p:blipFill>
        <p:spPr>
          <a:xfrm>
            <a:off x="3192936" y="3100578"/>
            <a:ext cx="2805749" cy="2202942"/>
          </a:xfrm>
          <a:prstGeom prst="rect">
            <a:avLst/>
          </a:prstGeom>
        </p:spPr>
      </p:pic>
    </p:spTree>
    <p:extLst>
      <p:ext uri="{BB962C8B-B14F-4D97-AF65-F5344CB8AC3E}">
        <p14:creationId xmlns:p14="http://schemas.microsoft.com/office/powerpoint/2010/main" val="1455071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73C06-C6F5-B14A-A44C-5EBACD2DC76F}"/>
              </a:ext>
            </a:extLst>
          </p:cNvPr>
          <p:cNvSpPr txBox="1"/>
          <p:nvPr/>
        </p:nvSpPr>
        <p:spPr>
          <a:xfrm>
            <a:off x="5750906" y="6391719"/>
            <a:ext cx="2549096" cy="276999"/>
          </a:xfrm>
          <a:prstGeom prst="rect">
            <a:avLst/>
          </a:prstGeom>
          <a:noFill/>
        </p:spPr>
        <p:txBody>
          <a:bodyPr wrap="none" rtlCol="0">
            <a:spAutoFit/>
          </a:bodyPr>
          <a:lstStyle/>
          <a:p>
            <a:r>
              <a:rPr lang="en-US" sz="1200" dirty="0" err="1">
                <a:latin typeface="Times"/>
                <a:cs typeface="Times"/>
              </a:rPr>
              <a:t>Depue</a:t>
            </a:r>
            <a:r>
              <a:rPr lang="en-US" sz="1200" dirty="0">
                <a:latin typeface="Times"/>
                <a:cs typeface="Times"/>
              </a:rPr>
              <a:t> et al. (2007), Science, 317, 215</a:t>
            </a:r>
          </a:p>
        </p:txBody>
      </p:sp>
      <p:pic>
        <p:nvPicPr>
          <p:cNvPr id="6" name="Picture 5">
            <a:extLst>
              <a:ext uri="{FF2B5EF4-FFF2-40B4-BE49-F238E27FC236}">
                <a16:creationId xmlns:a16="http://schemas.microsoft.com/office/drawing/2014/main" id="{7AD9F07C-5E4C-8A43-86A1-A3461FBCC451}"/>
              </a:ext>
            </a:extLst>
          </p:cNvPr>
          <p:cNvPicPr/>
          <p:nvPr/>
        </p:nvPicPr>
        <p:blipFill>
          <a:blip r:embed="rId2"/>
          <a:stretch>
            <a:fillRect/>
          </a:stretch>
        </p:blipFill>
        <p:spPr>
          <a:xfrm>
            <a:off x="2443352" y="163038"/>
            <a:ext cx="4359783" cy="2761488"/>
          </a:xfrm>
          <a:prstGeom prst="rect">
            <a:avLst/>
          </a:prstGeom>
        </p:spPr>
      </p:pic>
      <p:pic>
        <p:nvPicPr>
          <p:cNvPr id="9" name="Picture 8">
            <a:extLst>
              <a:ext uri="{FF2B5EF4-FFF2-40B4-BE49-F238E27FC236}">
                <a16:creationId xmlns:a16="http://schemas.microsoft.com/office/drawing/2014/main" id="{3765327F-C37F-3348-9062-545C9A473159}"/>
              </a:ext>
            </a:extLst>
          </p:cNvPr>
          <p:cNvPicPr/>
          <p:nvPr/>
        </p:nvPicPr>
        <p:blipFill>
          <a:blip r:embed="rId3"/>
          <a:stretch>
            <a:fillRect/>
          </a:stretch>
        </p:blipFill>
        <p:spPr>
          <a:xfrm>
            <a:off x="2488227" y="2924526"/>
            <a:ext cx="5756910" cy="1969770"/>
          </a:xfrm>
          <a:prstGeom prst="rect">
            <a:avLst/>
          </a:prstGeom>
        </p:spPr>
      </p:pic>
      <p:pic>
        <p:nvPicPr>
          <p:cNvPr id="10" name="Picture 9">
            <a:extLst>
              <a:ext uri="{FF2B5EF4-FFF2-40B4-BE49-F238E27FC236}">
                <a16:creationId xmlns:a16="http://schemas.microsoft.com/office/drawing/2014/main" id="{E62C246E-7125-B143-886C-0232D6F6C63C}"/>
              </a:ext>
            </a:extLst>
          </p:cNvPr>
          <p:cNvPicPr/>
          <p:nvPr/>
        </p:nvPicPr>
        <p:blipFill>
          <a:blip r:embed="rId4"/>
          <a:stretch>
            <a:fillRect/>
          </a:stretch>
        </p:blipFill>
        <p:spPr>
          <a:xfrm>
            <a:off x="396332" y="4635995"/>
            <a:ext cx="5756910" cy="1817370"/>
          </a:xfrm>
          <a:prstGeom prst="rect">
            <a:avLst/>
          </a:prstGeom>
        </p:spPr>
      </p:pic>
    </p:spTree>
    <p:extLst>
      <p:ext uri="{BB962C8B-B14F-4D97-AF65-F5344CB8AC3E}">
        <p14:creationId xmlns:p14="http://schemas.microsoft.com/office/powerpoint/2010/main" val="1883980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72564" y="6412032"/>
            <a:ext cx="3371436" cy="276999"/>
          </a:xfrm>
          <a:prstGeom prst="rect">
            <a:avLst/>
          </a:prstGeom>
          <a:noFill/>
        </p:spPr>
        <p:txBody>
          <a:bodyPr wrap="none" rtlCol="0">
            <a:spAutoFit/>
          </a:bodyPr>
          <a:lstStyle/>
          <a:p>
            <a:r>
              <a:rPr lang="en-US" sz="1200" dirty="0" err="1">
                <a:latin typeface="Times"/>
                <a:cs typeface="Times"/>
              </a:rPr>
              <a:t>Meeter</a:t>
            </a:r>
            <a:r>
              <a:rPr lang="en-US" sz="1200" dirty="0">
                <a:latin typeface="Times"/>
                <a:cs typeface="Times"/>
              </a:rPr>
              <a:t> et al. (2005). Memory &amp; Cognition, 33, 793</a:t>
            </a:r>
          </a:p>
        </p:txBody>
      </p:sp>
      <p:pic>
        <p:nvPicPr>
          <p:cNvPr id="5" name="Picture 4"/>
          <p:cNvPicPr/>
          <p:nvPr/>
        </p:nvPicPr>
        <p:blipFill>
          <a:blip r:embed="rId3"/>
          <a:stretch>
            <a:fillRect/>
          </a:stretch>
        </p:blipFill>
        <p:spPr>
          <a:xfrm>
            <a:off x="1662447" y="635766"/>
            <a:ext cx="5808029" cy="4816128"/>
          </a:xfrm>
          <a:prstGeom prst="rect">
            <a:avLst/>
          </a:prstGeom>
        </p:spPr>
      </p:pic>
    </p:spTree>
    <p:extLst>
      <p:ext uri="{BB962C8B-B14F-4D97-AF65-F5344CB8AC3E}">
        <p14:creationId xmlns:p14="http://schemas.microsoft.com/office/powerpoint/2010/main" val="1724214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73C06-C6F5-B14A-A44C-5EBACD2DC76F}"/>
              </a:ext>
            </a:extLst>
          </p:cNvPr>
          <p:cNvSpPr txBox="1"/>
          <p:nvPr/>
        </p:nvSpPr>
        <p:spPr>
          <a:xfrm>
            <a:off x="5750906" y="6391719"/>
            <a:ext cx="2947858" cy="276999"/>
          </a:xfrm>
          <a:prstGeom prst="rect">
            <a:avLst/>
          </a:prstGeom>
          <a:noFill/>
        </p:spPr>
        <p:txBody>
          <a:bodyPr wrap="none" rtlCol="0">
            <a:spAutoFit/>
          </a:bodyPr>
          <a:lstStyle/>
          <a:p>
            <a:r>
              <a:rPr lang="en-US" sz="1200" dirty="0">
                <a:latin typeface="Times"/>
                <a:cs typeface="Times"/>
              </a:rPr>
              <a:t>Benoit &amp; Anderson. (2012), Neuron, 76, 450</a:t>
            </a:r>
          </a:p>
        </p:txBody>
      </p:sp>
      <p:pic>
        <p:nvPicPr>
          <p:cNvPr id="7" name="Picture 6">
            <a:extLst>
              <a:ext uri="{FF2B5EF4-FFF2-40B4-BE49-F238E27FC236}">
                <a16:creationId xmlns:a16="http://schemas.microsoft.com/office/drawing/2014/main" id="{2190FDB5-58AD-2346-92DA-F7A0425384EF}"/>
              </a:ext>
            </a:extLst>
          </p:cNvPr>
          <p:cNvPicPr/>
          <p:nvPr/>
        </p:nvPicPr>
        <p:blipFill>
          <a:blip r:embed="rId2"/>
          <a:stretch>
            <a:fillRect/>
          </a:stretch>
        </p:blipFill>
        <p:spPr>
          <a:xfrm>
            <a:off x="2375916" y="262382"/>
            <a:ext cx="4648200" cy="2273300"/>
          </a:xfrm>
          <a:prstGeom prst="rect">
            <a:avLst/>
          </a:prstGeom>
        </p:spPr>
      </p:pic>
      <p:pic>
        <p:nvPicPr>
          <p:cNvPr id="8" name="Picture 7">
            <a:extLst>
              <a:ext uri="{FF2B5EF4-FFF2-40B4-BE49-F238E27FC236}">
                <a16:creationId xmlns:a16="http://schemas.microsoft.com/office/drawing/2014/main" id="{592894FC-B30C-A54A-BDE3-BBF084A99571}"/>
              </a:ext>
            </a:extLst>
          </p:cNvPr>
          <p:cNvPicPr/>
          <p:nvPr/>
        </p:nvPicPr>
        <p:blipFill>
          <a:blip r:embed="rId3"/>
          <a:stretch>
            <a:fillRect/>
          </a:stretch>
        </p:blipFill>
        <p:spPr>
          <a:xfrm>
            <a:off x="1821561" y="2534729"/>
            <a:ext cx="5756910" cy="3856990"/>
          </a:xfrm>
          <a:prstGeom prst="rect">
            <a:avLst/>
          </a:prstGeom>
        </p:spPr>
      </p:pic>
    </p:spTree>
    <p:extLst>
      <p:ext uri="{BB962C8B-B14F-4D97-AF65-F5344CB8AC3E}">
        <p14:creationId xmlns:p14="http://schemas.microsoft.com/office/powerpoint/2010/main" val="2569917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73C06-C6F5-B14A-A44C-5EBACD2DC76F}"/>
              </a:ext>
            </a:extLst>
          </p:cNvPr>
          <p:cNvSpPr txBox="1"/>
          <p:nvPr/>
        </p:nvSpPr>
        <p:spPr>
          <a:xfrm>
            <a:off x="5750906" y="6391719"/>
            <a:ext cx="2947858" cy="276999"/>
          </a:xfrm>
          <a:prstGeom prst="rect">
            <a:avLst/>
          </a:prstGeom>
          <a:noFill/>
        </p:spPr>
        <p:txBody>
          <a:bodyPr wrap="none" rtlCol="0">
            <a:spAutoFit/>
          </a:bodyPr>
          <a:lstStyle/>
          <a:p>
            <a:r>
              <a:rPr lang="en-US" sz="1200" dirty="0">
                <a:latin typeface="Times"/>
                <a:cs typeface="Times"/>
              </a:rPr>
              <a:t>Benoit &amp; Anderson. (2012), Neuron, 76, 450</a:t>
            </a:r>
          </a:p>
        </p:txBody>
      </p:sp>
      <p:pic>
        <p:nvPicPr>
          <p:cNvPr id="5" name="Picture 4">
            <a:extLst>
              <a:ext uri="{FF2B5EF4-FFF2-40B4-BE49-F238E27FC236}">
                <a16:creationId xmlns:a16="http://schemas.microsoft.com/office/drawing/2014/main" id="{709472C8-5C0B-3B48-BA5C-1261398B5955}"/>
              </a:ext>
            </a:extLst>
          </p:cNvPr>
          <p:cNvPicPr/>
          <p:nvPr/>
        </p:nvPicPr>
        <p:blipFill>
          <a:blip r:embed="rId2"/>
          <a:stretch>
            <a:fillRect/>
          </a:stretch>
        </p:blipFill>
        <p:spPr>
          <a:xfrm>
            <a:off x="874106" y="304800"/>
            <a:ext cx="4876800" cy="6553200"/>
          </a:xfrm>
          <a:prstGeom prst="rect">
            <a:avLst/>
          </a:prstGeom>
        </p:spPr>
      </p:pic>
    </p:spTree>
    <p:extLst>
      <p:ext uri="{BB962C8B-B14F-4D97-AF65-F5344CB8AC3E}">
        <p14:creationId xmlns:p14="http://schemas.microsoft.com/office/powerpoint/2010/main" val="3194127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73C06-C6F5-B14A-A44C-5EBACD2DC76F}"/>
              </a:ext>
            </a:extLst>
          </p:cNvPr>
          <p:cNvSpPr txBox="1"/>
          <p:nvPr/>
        </p:nvSpPr>
        <p:spPr>
          <a:xfrm>
            <a:off x="4616799" y="6391719"/>
            <a:ext cx="4527201" cy="276999"/>
          </a:xfrm>
          <a:prstGeom prst="rect">
            <a:avLst/>
          </a:prstGeom>
          <a:noFill/>
        </p:spPr>
        <p:txBody>
          <a:bodyPr wrap="none" rtlCol="0">
            <a:spAutoFit/>
          </a:bodyPr>
          <a:lstStyle/>
          <a:p>
            <a:r>
              <a:rPr lang="en-US" sz="1200" dirty="0" err="1">
                <a:latin typeface="Times"/>
                <a:cs typeface="Times"/>
              </a:rPr>
              <a:t>Kritchevsky</a:t>
            </a:r>
            <a:r>
              <a:rPr lang="en-US" sz="1200" dirty="0">
                <a:latin typeface="Times"/>
                <a:cs typeface="Times"/>
              </a:rPr>
              <a:t> et al.. (2009), Journal of Cognitive Neuroscience, 22, 602</a:t>
            </a:r>
          </a:p>
        </p:txBody>
      </p:sp>
      <p:pic>
        <p:nvPicPr>
          <p:cNvPr id="4" name="Picture 3">
            <a:extLst>
              <a:ext uri="{FF2B5EF4-FFF2-40B4-BE49-F238E27FC236}">
                <a16:creationId xmlns:a16="http://schemas.microsoft.com/office/drawing/2014/main" id="{68E88282-87B3-5D4F-A5D9-6DD16A88EFDE}"/>
              </a:ext>
            </a:extLst>
          </p:cNvPr>
          <p:cNvPicPr/>
          <p:nvPr/>
        </p:nvPicPr>
        <p:blipFill>
          <a:blip r:embed="rId2"/>
          <a:stretch>
            <a:fillRect/>
          </a:stretch>
        </p:blipFill>
        <p:spPr>
          <a:xfrm>
            <a:off x="744220" y="637032"/>
            <a:ext cx="7284212" cy="4501896"/>
          </a:xfrm>
          <a:prstGeom prst="rect">
            <a:avLst/>
          </a:prstGeom>
        </p:spPr>
      </p:pic>
    </p:spTree>
    <p:extLst>
      <p:ext uri="{BB962C8B-B14F-4D97-AF65-F5344CB8AC3E}">
        <p14:creationId xmlns:p14="http://schemas.microsoft.com/office/powerpoint/2010/main" val="3013372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73C06-C6F5-B14A-A44C-5EBACD2DC76F}"/>
              </a:ext>
            </a:extLst>
          </p:cNvPr>
          <p:cNvSpPr txBox="1"/>
          <p:nvPr/>
        </p:nvSpPr>
        <p:spPr>
          <a:xfrm>
            <a:off x="6421728" y="6300279"/>
            <a:ext cx="2388795" cy="276999"/>
          </a:xfrm>
          <a:prstGeom prst="rect">
            <a:avLst/>
          </a:prstGeom>
          <a:noFill/>
        </p:spPr>
        <p:txBody>
          <a:bodyPr wrap="none" rtlCol="0">
            <a:spAutoFit/>
          </a:bodyPr>
          <a:lstStyle/>
          <a:p>
            <a:r>
              <a:rPr lang="en-US" sz="1200" dirty="0">
                <a:latin typeface="Times"/>
                <a:cs typeface="Times"/>
              </a:rPr>
              <a:t>Wheeler (1995), JEP: LMC, 21,173</a:t>
            </a:r>
          </a:p>
        </p:txBody>
      </p:sp>
      <p:pic>
        <p:nvPicPr>
          <p:cNvPr id="5" name="Picture 4">
            <a:extLst>
              <a:ext uri="{FF2B5EF4-FFF2-40B4-BE49-F238E27FC236}">
                <a16:creationId xmlns:a16="http://schemas.microsoft.com/office/drawing/2014/main" id="{04E79F1A-DA1F-524B-99BC-C624A839B3E7}"/>
              </a:ext>
            </a:extLst>
          </p:cNvPr>
          <p:cNvPicPr/>
          <p:nvPr/>
        </p:nvPicPr>
        <p:blipFill>
          <a:blip r:embed="rId2"/>
          <a:stretch>
            <a:fillRect/>
          </a:stretch>
        </p:blipFill>
        <p:spPr>
          <a:xfrm>
            <a:off x="901509" y="328739"/>
            <a:ext cx="2366645" cy="2506345"/>
          </a:xfrm>
          <a:prstGeom prst="rect">
            <a:avLst/>
          </a:prstGeom>
        </p:spPr>
      </p:pic>
      <p:pic>
        <p:nvPicPr>
          <p:cNvPr id="6" name="Picture 5">
            <a:extLst>
              <a:ext uri="{FF2B5EF4-FFF2-40B4-BE49-F238E27FC236}">
                <a16:creationId xmlns:a16="http://schemas.microsoft.com/office/drawing/2014/main" id="{8DECC615-E289-4244-9AE3-9036ADD1D5D7}"/>
              </a:ext>
            </a:extLst>
          </p:cNvPr>
          <p:cNvPicPr/>
          <p:nvPr/>
        </p:nvPicPr>
        <p:blipFill>
          <a:blip r:embed="rId3"/>
          <a:stretch>
            <a:fillRect/>
          </a:stretch>
        </p:blipFill>
        <p:spPr>
          <a:xfrm>
            <a:off x="5478081" y="748474"/>
            <a:ext cx="2138045" cy="2086610"/>
          </a:xfrm>
          <a:prstGeom prst="rect">
            <a:avLst/>
          </a:prstGeom>
        </p:spPr>
      </p:pic>
      <p:pic>
        <p:nvPicPr>
          <p:cNvPr id="7" name="Picture 6">
            <a:extLst>
              <a:ext uri="{FF2B5EF4-FFF2-40B4-BE49-F238E27FC236}">
                <a16:creationId xmlns:a16="http://schemas.microsoft.com/office/drawing/2014/main" id="{25753A09-1B6B-B043-8295-0FA30D96A8DB}"/>
              </a:ext>
            </a:extLst>
          </p:cNvPr>
          <p:cNvPicPr/>
          <p:nvPr/>
        </p:nvPicPr>
        <p:blipFill>
          <a:blip r:embed="rId4"/>
          <a:stretch>
            <a:fillRect/>
          </a:stretch>
        </p:blipFill>
        <p:spPr>
          <a:xfrm>
            <a:off x="3268154" y="3262312"/>
            <a:ext cx="2282190" cy="1979295"/>
          </a:xfrm>
          <a:prstGeom prst="rect">
            <a:avLst/>
          </a:prstGeom>
        </p:spPr>
      </p:pic>
    </p:spTree>
    <p:extLst>
      <p:ext uri="{BB962C8B-B14F-4D97-AF65-F5344CB8AC3E}">
        <p14:creationId xmlns:p14="http://schemas.microsoft.com/office/powerpoint/2010/main" val="70256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73C06-C6F5-B14A-A44C-5EBACD2DC76F}"/>
              </a:ext>
            </a:extLst>
          </p:cNvPr>
          <p:cNvSpPr txBox="1"/>
          <p:nvPr/>
        </p:nvSpPr>
        <p:spPr>
          <a:xfrm>
            <a:off x="5726784" y="6355143"/>
            <a:ext cx="3357009" cy="461665"/>
          </a:xfrm>
          <a:prstGeom prst="rect">
            <a:avLst/>
          </a:prstGeom>
          <a:noFill/>
        </p:spPr>
        <p:txBody>
          <a:bodyPr wrap="none" rtlCol="0">
            <a:spAutoFit/>
          </a:bodyPr>
          <a:lstStyle/>
          <a:p>
            <a:r>
              <a:rPr lang="en-US" sz="1200" dirty="0" err="1">
                <a:latin typeface="Times"/>
                <a:cs typeface="Times"/>
              </a:rPr>
              <a:t>Erdelyi</a:t>
            </a:r>
            <a:r>
              <a:rPr lang="en-US" sz="1200" dirty="0">
                <a:latin typeface="Times"/>
                <a:cs typeface="Times"/>
              </a:rPr>
              <a:t> &amp; </a:t>
            </a:r>
            <a:r>
              <a:rPr lang="en-US" sz="1200" dirty="0" err="1">
                <a:latin typeface="Times"/>
                <a:cs typeface="Times"/>
              </a:rPr>
              <a:t>Kleinbard</a:t>
            </a:r>
            <a:r>
              <a:rPr lang="en-US" sz="1200" dirty="0">
                <a:latin typeface="Times"/>
                <a:cs typeface="Times"/>
              </a:rPr>
              <a:t> (1995), JEP: HLM 4,275</a:t>
            </a:r>
          </a:p>
          <a:p>
            <a:r>
              <a:rPr lang="en-US" sz="1200" dirty="0" err="1">
                <a:latin typeface="Times"/>
                <a:cs typeface="Times"/>
              </a:rPr>
              <a:t>Bluck</a:t>
            </a:r>
            <a:r>
              <a:rPr lang="en-US" sz="1200" dirty="0">
                <a:latin typeface="Times"/>
                <a:cs typeface="Times"/>
              </a:rPr>
              <a:t> et al. (1999). Psychology and aging, 14, 671 </a:t>
            </a:r>
          </a:p>
        </p:txBody>
      </p:sp>
      <p:pic>
        <p:nvPicPr>
          <p:cNvPr id="8" name="Picture 7">
            <a:extLst>
              <a:ext uri="{FF2B5EF4-FFF2-40B4-BE49-F238E27FC236}">
                <a16:creationId xmlns:a16="http://schemas.microsoft.com/office/drawing/2014/main" id="{852ADC61-A1C8-6C41-9D8A-BA1DE50D56FB}"/>
              </a:ext>
            </a:extLst>
          </p:cNvPr>
          <p:cNvPicPr/>
          <p:nvPr/>
        </p:nvPicPr>
        <p:blipFill>
          <a:blip r:embed="rId2"/>
          <a:stretch>
            <a:fillRect/>
          </a:stretch>
        </p:blipFill>
        <p:spPr>
          <a:xfrm>
            <a:off x="531622" y="79311"/>
            <a:ext cx="3473450" cy="2749296"/>
          </a:xfrm>
          <a:prstGeom prst="rect">
            <a:avLst/>
          </a:prstGeom>
        </p:spPr>
      </p:pic>
      <p:pic>
        <p:nvPicPr>
          <p:cNvPr id="9" name="Picture 8">
            <a:extLst>
              <a:ext uri="{FF2B5EF4-FFF2-40B4-BE49-F238E27FC236}">
                <a16:creationId xmlns:a16="http://schemas.microsoft.com/office/drawing/2014/main" id="{667005D7-B95E-7540-9819-BC815807814C}"/>
              </a:ext>
            </a:extLst>
          </p:cNvPr>
          <p:cNvPicPr/>
          <p:nvPr/>
        </p:nvPicPr>
        <p:blipFill>
          <a:blip r:embed="rId3"/>
          <a:stretch>
            <a:fillRect/>
          </a:stretch>
        </p:blipFill>
        <p:spPr>
          <a:xfrm>
            <a:off x="2848329" y="2828607"/>
            <a:ext cx="5756910" cy="3395345"/>
          </a:xfrm>
          <a:prstGeom prst="rect">
            <a:avLst/>
          </a:prstGeom>
        </p:spPr>
      </p:pic>
    </p:spTree>
    <p:extLst>
      <p:ext uri="{BB962C8B-B14F-4D97-AF65-F5344CB8AC3E}">
        <p14:creationId xmlns:p14="http://schemas.microsoft.com/office/powerpoint/2010/main" val="300895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7402" y="6394779"/>
            <a:ext cx="2473049" cy="276999"/>
          </a:xfrm>
          <a:prstGeom prst="rect">
            <a:avLst/>
          </a:prstGeom>
          <a:noFill/>
        </p:spPr>
        <p:txBody>
          <a:bodyPr wrap="none" rtlCol="0">
            <a:spAutoFit/>
          </a:bodyPr>
          <a:lstStyle/>
          <a:p>
            <a:r>
              <a:rPr lang="en-US" sz="1200" dirty="0" err="1">
                <a:latin typeface="Times"/>
                <a:cs typeface="Times"/>
              </a:rPr>
              <a:t>Bahrik</a:t>
            </a:r>
            <a:r>
              <a:rPr lang="en-US" sz="1200" dirty="0">
                <a:latin typeface="Times"/>
                <a:cs typeface="Times"/>
              </a:rPr>
              <a:t> (1984). JEP: General, 113, 54</a:t>
            </a:r>
          </a:p>
        </p:txBody>
      </p:sp>
      <p:pic>
        <p:nvPicPr>
          <p:cNvPr id="4" name="Picture 3"/>
          <p:cNvPicPr/>
          <p:nvPr/>
        </p:nvPicPr>
        <p:blipFill>
          <a:blip r:embed="rId2"/>
          <a:stretch>
            <a:fillRect/>
          </a:stretch>
        </p:blipFill>
        <p:spPr>
          <a:xfrm>
            <a:off x="822390" y="827740"/>
            <a:ext cx="7303693" cy="4693165"/>
          </a:xfrm>
          <a:prstGeom prst="rect">
            <a:avLst/>
          </a:prstGeom>
        </p:spPr>
      </p:pic>
    </p:spTree>
    <p:extLst>
      <p:ext uri="{BB962C8B-B14F-4D97-AF65-F5344CB8AC3E}">
        <p14:creationId xmlns:p14="http://schemas.microsoft.com/office/powerpoint/2010/main" val="817181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4656" y="314026"/>
            <a:ext cx="7019668" cy="5793476"/>
          </a:xfrm>
          <a:prstGeom prst="rect">
            <a:avLst/>
          </a:prstGeom>
        </p:spPr>
      </p:pic>
    </p:spTree>
    <p:extLst>
      <p:ext uri="{BB962C8B-B14F-4D97-AF65-F5344CB8AC3E}">
        <p14:creationId xmlns:p14="http://schemas.microsoft.com/office/powerpoint/2010/main" val="128157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0480" y="6343020"/>
            <a:ext cx="6232091" cy="276999"/>
          </a:xfrm>
          <a:prstGeom prst="rect">
            <a:avLst/>
          </a:prstGeom>
          <a:noFill/>
        </p:spPr>
        <p:txBody>
          <a:bodyPr wrap="none" rtlCol="0">
            <a:spAutoFit/>
          </a:bodyPr>
          <a:lstStyle/>
          <a:p>
            <a:r>
              <a:rPr lang="en-US" sz="1200" dirty="0">
                <a:latin typeface="Times"/>
                <a:cs typeface="Times"/>
              </a:rPr>
              <a:t>Rubin et al. (1999). Journal of Experimental Psychology: Learning, Memory &amp; Cognition 5, 1161</a:t>
            </a:r>
          </a:p>
        </p:txBody>
      </p:sp>
      <p:pic>
        <p:nvPicPr>
          <p:cNvPr id="2" name="Picture 1"/>
          <p:cNvPicPr>
            <a:picLocks noChangeAspect="1"/>
          </p:cNvPicPr>
          <p:nvPr/>
        </p:nvPicPr>
        <p:blipFill>
          <a:blip r:embed="rId2"/>
          <a:stretch>
            <a:fillRect/>
          </a:stretch>
        </p:blipFill>
        <p:spPr>
          <a:xfrm>
            <a:off x="2112046" y="345056"/>
            <a:ext cx="4444030" cy="5534755"/>
          </a:xfrm>
          <a:prstGeom prst="rect">
            <a:avLst/>
          </a:prstGeom>
        </p:spPr>
      </p:pic>
    </p:spTree>
    <p:extLst>
      <p:ext uri="{BB962C8B-B14F-4D97-AF65-F5344CB8AC3E}">
        <p14:creationId xmlns:p14="http://schemas.microsoft.com/office/powerpoint/2010/main" val="901960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53745</TotalTime>
  <Words>2837</Words>
  <Application>Microsoft Macintosh PowerPoint</Application>
  <PresentationFormat>On-screen Show (4:3)</PresentationFormat>
  <Paragraphs>108</Paragraphs>
  <Slides>64</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Times</vt:lpstr>
      <vt:lpstr>Office Theme</vt:lpstr>
      <vt:lpstr>Psychologie expérimentale de la mémoire:  L’oubli (involontaire)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Universidade do Minho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Mémoire épisodique</dc:title>
  <dc:creator>Jeremie  Jozefowiez</dc:creator>
  <cp:lastModifiedBy>Jeremie Jozefowiez</cp:lastModifiedBy>
  <cp:revision>327</cp:revision>
  <dcterms:created xsi:type="dcterms:W3CDTF">2015-08-24T09:32:54Z</dcterms:created>
  <dcterms:modified xsi:type="dcterms:W3CDTF">2019-11-20T12:46:03Z</dcterms:modified>
</cp:coreProperties>
</file>